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38"/>
  </p:notesMasterIdLst>
  <p:handoutMasterIdLst>
    <p:handoutMasterId r:id="rId39"/>
  </p:handoutMasterIdLst>
  <p:sldIdLst>
    <p:sldId id="348" r:id="rId5"/>
    <p:sldId id="344" r:id="rId6"/>
    <p:sldId id="10437" r:id="rId7"/>
    <p:sldId id="10990" r:id="rId8"/>
    <p:sldId id="10988" r:id="rId9"/>
    <p:sldId id="10989" r:id="rId10"/>
    <p:sldId id="10986" r:id="rId11"/>
    <p:sldId id="10987" r:id="rId12"/>
    <p:sldId id="10956" r:id="rId13"/>
    <p:sldId id="10957" r:id="rId14"/>
    <p:sldId id="10974" r:id="rId15"/>
    <p:sldId id="10959" r:id="rId16"/>
    <p:sldId id="10960" r:id="rId17"/>
    <p:sldId id="10961" r:id="rId18"/>
    <p:sldId id="10962" r:id="rId19"/>
    <p:sldId id="10976" r:id="rId20"/>
    <p:sldId id="10977" r:id="rId21"/>
    <p:sldId id="10978" r:id="rId22"/>
    <p:sldId id="10975" r:id="rId23"/>
    <p:sldId id="10991" r:id="rId24"/>
    <p:sldId id="10981" r:id="rId25"/>
    <p:sldId id="10982" r:id="rId26"/>
    <p:sldId id="10983" r:id="rId27"/>
    <p:sldId id="10984" r:id="rId28"/>
    <p:sldId id="10992" r:id="rId29"/>
    <p:sldId id="10964" r:id="rId30"/>
    <p:sldId id="10966" r:id="rId31"/>
    <p:sldId id="10967" r:id="rId32"/>
    <p:sldId id="392" r:id="rId33"/>
    <p:sldId id="402" r:id="rId34"/>
    <p:sldId id="10971" r:id="rId35"/>
    <p:sldId id="10972" r:id="rId36"/>
    <p:sldId id="109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0F0293-45DB-4781-9FFA-0B4E6CC780A3}">
          <p14:sldIdLst>
            <p14:sldId id="348"/>
          </p14:sldIdLst>
        </p14:section>
        <p14:section name="Important information &amp; resources" id="{805B9579-48F8-47C4-B315-EA5068348044}">
          <p14:sldIdLst>
            <p14:sldId id="344"/>
          </p14:sldIdLst>
        </p14:section>
        <p14:section name="Experience Cloud Core Services" id="{7EA1DEED-67BD-4AC5-B233-A892AD57C8AD}">
          <p14:sldIdLst>
            <p14:sldId id="10437"/>
          </p14:sldIdLst>
        </p14:section>
        <p14:section name="Customer Support Services" id="{BC9E4873-2F44-4ACB-8BBC-7F66D47CD332}">
          <p14:sldIdLst>
            <p14:sldId id="10990"/>
            <p14:sldId id="10988"/>
            <p14:sldId id="10989"/>
            <p14:sldId id="10986"/>
            <p14:sldId id="10987"/>
          </p14:sldIdLst>
        </p14:section>
        <p14:section name="Your Adobe Solutions" id="{759DB6D9-CF6E-4397-9998-50EDF48D4E04}">
          <p14:sldIdLst>
            <p14:sldId id="10956"/>
            <p14:sldId id="10957"/>
            <p14:sldId id="10974"/>
            <p14:sldId id="10959"/>
            <p14:sldId id="10960"/>
            <p14:sldId id="10961"/>
            <p14:sldId id="10962"/>
            <p14:sldId id="10976"/>
            <p14:sldId id="10977"/>
            <p14:sldId id="10978"/>
            <p14:sldId id="10975"/>
            <p14:sldId id="10991"/>
          </p14:sldIdLst>
        </p14:section>
        <p14:section name="How to submit support ticket" id="{FB4B4DEE-A04C-4EBD-A644-91D10EC9798F}">
          <p14:sldIdLst>
            <p14:sldId id="10981"/>
            <p14:sldId id="10982"/>
            <p14:sldId id="10983"/>
            <p14:sldId id="10984"/>
            <p14:sldId id="10992"/>
          </p14:sldIdLst>
        </p14:section>
        <p14:section name="Engaging with Adobe Customer Support" id="{614CC2FA-9910-4258-8CB5-14649164C836}">
          <p14:sldIdLst>
            <p14:sldId id="10964"/>
          </p14:sldIdLst>
        </p14:section>
        <p14:section name="Tools &amp; Resources" id="{82DABEE1-291E-4CA9-B1BA-984D0702D401}">
          <p14:sldIdLst>
            <p14:sldId id="10966"/>
            <p14:sldId id="10967"/>
            <p14:sldId id="392"/>
          </p14:sldIdLst>
        </p14:section>
        <p14:section name="Premier Support Offerings" id="{8E2B80AC-BAED-4EBF-9CB9-8E329E46F661}">
          <p14:sldIdLst>
            <p14:sldId id="402"/>
            <p14:sldId id="10971"/>
            <p14:sldId id="10972"/>
            <p14:sldId id="10973"/>
          </p14:sldIdLst>
        </p14:section>
      </p14:sectionLst>
    </p:ext>
    <p:ext uri="{EFAFB233-063F-42B5-8137-9DF3F51BA10A}">
      <p15:sldGuideLst xmlns:p15="http://schemas.microsoft.com/office/powerpoint/2012/main">
        <p15:guide id="1" pos="3840" userDrawn="1">
          <p15:clr>
            <a:srgbClr val="A4A3A4"/>
          </p15:clr>
        </p15:guide>
        <p15:guide id="2" pos="216"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Woolf" initials="KW" lastIdx="4" clrIdx="0">
    <p:extLst>
      <p:ext uri="{19B8F6BF-5375-455C-9EA6-DF929625EA0E}">
        <p15:presenceInfo xmlns:p15="http://schemas.microsoft.com/office/powerpoint/2012/main" userId="S::woolf@adobe.com::8419bd16-3a86-4e32-a752-292d43cdc108" providerId="AD"/>
      </p:ext>
    </p:extLst>
  </p:cmAuthor>
  <p:cmAuthor id="2" name="Ruby Alarcon" initials="RA" lastIdx="24" clrIdx="1">
    <p:extLst>
      <p:ext uri="{19B8F6BF-5375-455C-9EA6-DF929625EA0E}">
        <p15:presenceInfo xmlns:p15="http://schemas.microsoft.com/office/powerpoint/2012/main" userId="Ruby Alarcon" providerId="None"/>
      </p:ext>
    </p:extLst>
  </p:cmAuthor>
  <p:cmAuthor id="3" name="Akilah Johnson" initials="AJ" lastIdx="3" clrIdx="2">
    <p:extLst>
      <p:ext uri="{19B8F6BF-5375-455C-9EA6-DF929625EA0E}">
        <p15:presenceInfo xmlns:p15="http://schemas.microsoft.com/office/powerpoint/2012/main" userId="S::akjohnso@adobe.com::2fa3aa60-0c9c-4d06-bae2-79598324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FFF"/>
    <a:srgbClr val="404040"/>
    <a:srgbClr val="7D7D7D"/>
    <a:srgbClr val="FFFFFF"/>
    <a:srgbClr val="0068E1"/>
    <a:srgbClr val="F5F5F5"/>
    <a:srgbClr val="94ABB3"/>
    <a:srgbClr val="2C2C2C"/>
    <a:srgbClr val="9EA6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5CC9-3AD3-4952-BC08-B5E19BF9686F}" v="77" dt="2021-10-20T21:09:27.032"/>
    <p1510:client id="{BF17B975-E4C8-9433-7B61-E734EA93B927}" v="33" dt="2021-10-26T22:24:41.889"/>
    <p1510:client id="{CE90FF8F-6D47-91C7-9174-4916F9037191}" v="28" dt="2021-10-26T17:40:53.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94"/>
  </p:normalViewPr>
  <p:slideViewPr>
    <p:cSldViewPr snapToGrid="0">
      <p:cViewPr varScale="1">
        <p:scale>
          <a:sx n="103" d="100"/>
          <a:sy n="103" d="100"/>
        </p:scale>
        <p:origin x="176" y="624"/>
      </p:cViewPr>
      <p:guideLst>
        <p:guide pos="3840"/>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540CC4-3805-5440-BAF5-14662BA462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5D4A97-306B-5140-BE71-1D8FF1F339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A720E-0FA3-164E-A9BD-33032D76CB2C}" type="datetimeFigureOut">
              <a:rPr lang="en-US" smtClean="0"/>
              <a:t>11/19/21</a:t>
            </a:fld>
            <a:endParaRPr lang="en-US"/>
          </a:p>
        </p:txBody>
      </p:sp>
      <p:sp>
        <p:nvSpPr>
          <p:cNvPr id="4" name="Footer Placeholder 3">
            <a:extLst>
              <a:ext uri="{FF2B5EF4-FFF2-40B4-BE49-F238E27FC236}">
                <a16:creationId xmlns:a16="http://schemas.microsoft.com/office/drawing/2014/main" id="{353A045A-29A0-2C40-AA51-E44D96534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F6D3A-AD66-1542-9D38-F4634C13A5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BF097-5AFE-3447-809C-5E190D9F17A0}" type="slidenum">
              <a:rPr lang="en-US" smtClean="0"/>
              <a:t>‹#›</a:t>
            </a:fld>
            <a:endParaRPr lang="en-US"/>
          </a:p>
        </p:txBody>
      </p:sp>
    </p:spTree>
    <p:extLst>
      <p:ext uri="{BB962C8B-B14F-4D97-AF65-F5344CB8AC3E}">
        <p14:creationId xmlns:p14="http://schemas.microsoft.com/office/powerpoint/2010/main" val="638818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95B5-9144-4447-893D-1C1240377C7A}" type="datetimeFigureOut">
              <a:rPr lang="en-US" smtClean="0"/>
              <a:t>11/19/21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76DA2-74C2-0942-8EC1-B909DF1AFA55}" type="slidenum">
              <a:rPr lang="en-US" smtClean="0"/>
              <a:t>‹#›</a:t>
            </a:fld>
            <a:endParaRPr lang="en-US"/>
          </a:p>
        </p:txBody>
      </p:sp>
    </p:spTree>
    <p:extLst>
      <p:ext uri="{BB962C8B-B14F-4D97-AF65-F5344CB8AC3E}">
        <p14:creationId xmlns:p14="http://schemas.microsoft.com/office/powerpoint/2010/main" val="39036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22090" y="4456664"/>
            <a:ext cx="6462366" cy="4320540"/>
          </a:xfrm>
        </p:spPr>
        <p:txBody>
          <a:bodyPr>
            <a:noAutofit/>
          </a:bodyPr>
          <a:lstStyle/>
          <a:p>
            <a:pPr lvl="0"/>
            <a:endParaRPr lang="en-US" alt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0075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包含繪圖的圖片&#10;&#10;自動產生的說明">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339177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18408387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標誌的特寫&#10;&#10;自動產生的說明">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912108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標誌的特寫&#10;&#10;自動產生的說明">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1872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包含電腦的圖片&#10;&#10;自動產生的說明">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574696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標誌的特寫&#10;&#10;自動產生的說明">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159111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11/19/21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11/19/21</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TW" sz="800" baseline="0">
                <a:solidFill>
                  <a:srgbClr val="6E6E6E"/>
                </a:solidFill>
                <a:latin typeface="Adobe Clean" panose="020B0503020404020204" pitchFamily="34" charset="0"/>
              </a:rPr>
              <a:t>© 2021 Adobe. All rights reserved.Adobe 機密資訊。</a:t>
            </a:r>
          </a:p>
        </p:txBody>
      </p:sp>
    </p:spTree>
    <p:extLst>
      <p:ext uri="{BB962C8B-B14F-4D97-AF65-F5344CB8AC3E}">
        <p14:creationId xmlns:p14="http://schemas.microsoft.com/office/powerpoint/2010/main" val="162694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3789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11/19/21</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1"/>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TW" sz="800" baseline="0">
                <a:solidFill>
                  <a:srgbClr val="6E6E6E"/>
                </a:solidFill>
                <a:latin typeface="Adobe Clean" panose="020B0503020404020204" pitchFamily="34" charset="0"/>
              </a:rPr>
              <a:t>© 2021 Adobe. All rights reserved.Adobe 機密資訊。</a:t>
            </a:r>
          </a:p>
        </p:txBody>
      </p:sp>
    </p:spTree>
    <p:extLst>
      <p:ext uri="{BB962C8B-B14F-4D97-AF65-F5344CB8AC3E}">
        <p14:creationId xmlns:p14="http://schemas.microsoft.com/office/powerpoint/2010/main" val="3514207624"/>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19" r:id="rId3"/>
    <p:sldLayoutId id="2147483724" r:id="rId4"/>
    <p:sldLayoutId id="2147483720" r:id="rId5"/>
    <p:sldLayoutId id="2147483725" r:id="rId6"/>
    <p:sldLayoutId id="2147483721" r:id="rId7"/>
    <p:sldLayoutId id="2147483722" r:id="rId8"/>
    <p:sldLayoutId id="2147483723" r:id="rId9"/>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xperienceleague.adobe.com/docs/audience-manager/user-guide/implementation-integration-guides/implement-audience-manager.html" TargetMode="External"/><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hyperlink" Target="https://experienceleaguecommunities.adobe.com/t5/adobe-audience-manager/ct-p/adobe-audience-manager-community"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exchange.adobe.com/experiencecloud.audience-manager.html#product" TargetMode="External"/><Relationship Id="rId5" Type="http://schemas.openxmlformats.org/officeDocument/2006/relationships/image" Target="../media/image26.svg"/><Relationship Id="rId10" Type="http://schemas.openxmlformats.org/officeDocument/2006/relationships/hyperlink" Target="https://experienceleague.adobe.com/docs/audience-manager.html" TargetMode="External"/><Relationship Id="rId4" Type="http://schemas.openxmlformats.org/officeDocument/2006/relationships/image" Target="../media/image25.png"/><Relationship Id="rId9" Type="http://schemas.openxmlformats.org/officeDocument/2006/relationships/hyperlink" Target="https://experienceleague.adobe.com/?lang=en&amp;support-solution=General#recommended/solutions/audience-manag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experienceleaguecommunities.adobe.com/t5/adobe-target/ct-p/adobe-target-community" TargetMode="Externa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hyperlink" Target="https://experienceleague.adobe.com/docs/target/using/implement-target/implementing-target.html" TargetMode="External"/><Relationship Id="rId1" Type="http://schemas.openxmlformats.org/officeDocument/2006/relationships/slideLayout" Target="../slideLayouts/slideLayout7.xml"/><Relationship Id="rId6" Type="http://schemas.openxmlformats.org/officeDocument/2006/relationships/hyperlink" Target="https://experienceleague.adobe.com/docs/target.html" TargetMode="External"/><Relationship Id="rId11" Type="http://schemas.openxmlformats.org/officeDocument/2006/relationships/image" Target="../media/image33.png"/><Relationship Id="rId5" Type="http://schemas.openxmlformats.org/officeDocument/2006/relationships/hyperlink" Target="https://exchange.adobe.com/experiencecloud.adobetarget.html" TargetMode="External"/><Relationship Id="rId10" Type="http://schemas.openxmlformats.org/officeDocument/2006/relationships/image" Target="../media/image32.svg"/><Relationship Id="rId4" Type="http://schemas.openxmlformats.org/officeDocument/2006/relationships/hyperlink" Target="https://experienceleague.adobe.com/?lang=en&amp;support-solution=Analytics#recommended/solutions/target" TargetMode="Externa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enceleague.adobe.com/docs/experience-manager-learn/assets/overview.html" TargetMode="Externa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hyperlink" Target="https://experienceleague.adobe.com/?lang=en&amp;support-solution=Analytics#recommended/solutions/experience-manager" TargetMode="External"/><Relationship Id="rId21" Type="http://schemas.openxmlformats.org/officeDocument/2006/relationships/image" Target="../media/image44.svg"/><Relationship Id="rId7" Type="http://schemas.openxmlformats.org/officeDocument/2006/relationships/hyperlink" Target="https://experienceleague.adobe.com/docs/experience-manager-learn/getting-started-wknd-tutorial-develop/overview.html" TargetMode="Externa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hyperlink" Target="https://experienceleaguecommunities.adobe.com/t5/adobe-experience-manager/ct-p/adobe-experience-manager-community" TargetMode="Externa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helpx.adobe.com/security/products/experience-manager.html" TargetMode="External"/><Relationship Id="rId11" Type="http://schemas.openxmlformats.org/officeDocument/2006/relationships/hyperlink" Target="https://experienceleague.adobe.com/docs/experience-manager-cloud-service/landing/home.html?lang=zh-Hant" TargetMode="External"/><Relationship Id="rId5" Type="http://schemas.openxmlformats.org/officeDocument/2006/relationships/hyperlink" Target="https://helpx.adobe.com/experience-manager/kt/eseminars/ask-the-expert/atace-index.html" TargetMode="External"/><Relationship Id="rId15" Type="http://schemas.openxmlformats.org/officeDocument/2006/relationships/image" Target="../media/image38.svg"/><Relationship Id="rId10" Type="http://schemas.openxmlformats.org/officeDocument/2006/relationships/hyperlink" Target="https://experienceleague.adobe.com/docs/experience-manager-cloud-service/overview/home.html?lang=en" TargetMode="External"/><Relationship Id="rId19" Type="http://schemas.openxmlformats.org/officeDocument/2006/relationships/image" Target="../media/image42.svg"/><Relationship Id="rId4" Type="http://schemas.openxmlformats.org/officeDocument/2006/relationships/hyperlink" Target="https://experienceleague.adobe.com/docs/experience-manager-core-components/using/introduction.html?lang=en" TargetMode="External"/><Relationship Id="rId9" Type="http://schemas.openxmlformats.org/officeDocument/2006/relationships/hyperlink" Target="https://experienceleague.adobe.com/docs/experience-manager-learn/forms/overview.html" TargetMode="External"/><Relationship Id="rId14" Type="http://schemas.openxmlformats.org/officeDocument/2006/relationships/image" Target="../media/image37.png"/><Relationship Id="rId22" Type="http://schemas.openxmlformats.org/officeDocument/2006/relationships/hyperlink" Target="https://experienceleague.adobe.com/docs/experience-manager-cloud-service.html"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xchange.adobe.com/experiencecloud.campaign.html#product" TargetMode="External"/><Relationship Id="rId13" Type="http://schemas.openxmlformats.org/officeDocument/2006/relationships/image" Target="../media/image49.png"/><Relationship Id="rId3" Type="http://schemas.openxmlformats.org/officeDocument/2006/relationships/hyperlink" Target="https://experienceleaguecommunities.adobe.com/t5/adobe-campaign-classic/ct-p/adobe-campaign-classic-community" TargetMode="External"/><Relationship Id="rId7" Type="http://schemas.openxmlformats.org/officeDocument/2006/relationships/hyperlink" Target="https://experienceleague.adobe.com/docs/campaign-standard.html" TargetMode="External"/><Relationship Id="rId12" Type="http://schemas.openxmlformats.org/officeDocument/2006/relationships/image" Target="../media/image48.svg"/><Relationship Id="rId2" Type="http://schemas.openxmlformats.org/officeDocument/2006/relationships/hyperlink" Target="https://experienceleague.adobe.com/docs/campaign-classic/using/campaign-classic-home.html?lang=zh-Hant" TargetMode="External"/><Relationship Id="rId1" Type="http://schemas.openxmlformats.org/officeDocument/2006/relationships/slideLayout" Target="../slideLayouts/slideLayout7.xml"/><Relationship Id="rId6" Type="http://schemas.openxmlformats.org/officeDocument/2006/relationships/hyperlink" Target="https://experienceleaguecommunities.adobe.com/t5/adobe-campaign-standard/ct-p/adobe-campaign-standard-community" TargetMode="External"/><Relationship Id="rId11" Type="http://schemas.openxmlformats.org/officeDocument/2006/relationships/image" Target="../media/image47.png"/><Relationship Id="rId5" Type="http://schemas.openxmlformats.org/officeDocument/2006/relationships/hyperlink" Target="https://experienceleague.adobe.com/docs/campaign-standard/using/campaign-standard-home.html?lang=zh-Hant" TargetMode="External"/><Relationship Id="rId10" Type="http://schemas.openxmlformats.org/officeDocument/2006/relationships/image" Target="../media/image46.svg"/><Relationship Id="rId4" Type="http://schemas.openxmlformats.org/officeDocument/2006/relationships/hyperlink" Target="https://experienceleague.adobe.com/docs/campaign-classic.html" TargetMode="External"/><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experienceleaguecommunities.adobe.com/t5/adobe-experience-platform/ct-p/adobe-experience-platform-community" TargetMode="External"/><Relationship Id="rId7" Type="http://schemas.openxmlformats.org/officeDocument/2006/relationships/image" Target="../media/image53.png"/><Relationship Id="rId12" Type="http://schemas.openxmlformats.org/officeDocument/2006/relationships/hyperlink" Target="https://experienceleague.adobe.com/docs/customer-one/using/home.html" TargetMode="External"/><Relationship Id="rId2" Type="http://schemas.openxmlformats.org/officeDocument/2006/relationships/hyperlink" Target="https://experienceleague.adobe.com/docs/experience-platform.html" TargetMode="Externa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hyperlink" Target="https://exchange.adobe.com/experiencecloud.experience-platform-launch.html#produc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experienceleague.adobe.com/?lang=en&amp;support-solution=General#recommended/solutions/experience-platform" TargetMode="Externa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support-solution=Primetime&amp;lang=en#support" TargetMode="External"/><Relationship Id="rId7" Type="http://schemas.openxmlformats.org/officeDocument/2006/relationships/image" Target="../media/image60.svg"/><Relationship Id="rId2" Type="http://schemas.openxmlformats.org/officeDocument/2006/relationships/hyperlink" Target="https://experienceleague.adobe.com/docs/primetime.html"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xperienceleague.adobe.com/docs/marketo/using/home.html" TargetMode="External"/><Relationship Id="rId7" Type="http://schemas.openxmlformats.org/officeDocument/2006/relationships/hyperlink" Target="https://nation.marketo.com/t5/knowledgebase/tkb-p/support_solutions-documents" TargetMode="External"/><Relationship Id="rId12" Type="http://schemas.openxmlformats.org/officeDocument/2006/relationships/hyperlink" Target="https://exchange.adobe.com/experiencecloud.marketo-engage.html#product" TargetMode="External"/><Relationship Id="rId2" Type="http://schemas.openxmlformats.org/officeDocument/2006/relationships/hyperlink" Target="https://nation.marketo.com" TargetMode="External"/><Relationship Id="rId1" Type="http://schemas.openxmlformats.org/officeDocument/2006/relationships/slideLayout" Target="../slideLayouts/slideLayout7.xml"/><Relationship Id="rId6" Type="http://schemas.openxmlformats.org/officeDocument/2006/relationships/hyperlink" Target="https://nation.marketo.com/t5/support/ct-p/Support" TargetMode="External"/><Relationship Id="rId11" Type="http://schemas.openxmlformats.org/officeDocument/2006/relationships/image" Target="../media/image66.svg"/><Relationship Id="rId5" Type="http://schemas.openxmlformats.org/officeDocument/2006/relationships/image" Target="../media/image64.sv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hyperlink" Target="https://experienceleague.adobe.com/docs/commerce.html" TargetMode="External"/><Relationship Id="rId13" Type="http://schemas.openxmlformats.org/officeDocument/2006/relationships/hyperlink" Target="https://support.magento.com/hc/en-us/" TargetMode="External"/><Relationship Id="rId3" Type="http://schemas.openxmlformats.org/officeDocument/2006/relationships/hyperlink" Target="https://support.magento.com/hc/en-us" TargetMode="External"/><Relationship Id="rId7" Type="http://schemas.openxmlformats.org/officeDocument/2006/relationships/hyperlink" Target="https://exchange.adobe.com/experiencecloud.commerce-cloud.html#product" TargetMode="External"/><Relationship Id="rId12" Type="http://schemas.openxmlformats.org/officeDocument/2006/relationships/image" Target="../media/image70.svg"/><Relationship Id="rId2" Type="http://schemas.openxmlformats.org/officeDocument/2006/relationships/hyperlink" Target="https://devdocs.magento.com/guides/v2.4/install-gde/install-flow-diagram.html" TargetMode="External"/><Relationship Id="rId1" Type="http://schemas.openxmlformats.org/officeDocument/2006/relationships/slideLayout" Target="../slideLayouts/slideLayout7.xml"/><Relationship Id="rId6" Type="http://schemas.openxmlformats.org/officeDocument/2006/relationships/hyperlink" Target="https://community.magento.com" TargetMode="External"/><Relationship Id="rId11"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0.svg"/><Relationship Id="rId4" Type="http://schemas.openxmlformats.org/officeDocument/2006/relationships/image" Target="../media/image67.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0.svg"/><Relationship Id="rId3" Type="http://schemas.openxmlformats.org/officeDocument/2006/relationships/hyperlink" Target="https://one.workfront.com/s/getting-started" TargetMode="External"/><Relationship Id="rId7" Type="http://schemas.openxmlformats.org/officeDocument/2006/relationships/image" Target="../media/image71.png"/><Relationship Id="rId12" Type="http://schemas.openxmlformats.org/officeDocument/2006/relationships/image" Target="../media/image39.png"/><Relationship Id="rId2" Type="http://schemas.openxmlformats.org/officeDocument/2006/relationships/hyperlink" Target="https://one.workfront.com/s/document-item?bundleId=workfront-classic&amp;topicId=Content/Administration_and_Setup/_administration-and-setup.htm" TargetMode="External"/><Relationship Id="rId1" Type="http://schemas.openxmlformats.org/officeDocument/2006/relationships/slideLayout" Target="../slideLayouts/slideLayout7.xml"/><Relationship Id="rId6" Type="http://schemas.openxmlformats.org/officeDocument/2006/relationships/hyperlink" Target="https://one.workfront.com/s/documentation-classic" TargetMode="External"/><Relationship Id="rId11" Type="http://schemas.openxmlformats.org/officeDocument/2006/relationships/hyperlink" Target="https://one.workfront.com/s/support" TargetMode="External"/><Relationship Id="rId5" Type="http://schemas.openxmlformats.org/officeDocument/2006/relationships/hyperlink" Target="https://exchange.adobe.com/experiencecloud.workfront.html#product" TargetMode="External"/><Relationship Id="rId10" Type="http://schemas.openxmlformats.org/officeDocument/2006/relationships/image" Target="../media/image70.svg"/><Relationship Id="rId4" Type="http://schemas.openxmlformats.org/officeDocument/2006/relationships/hyperlink" Target="https://one.workfront.com/s/community" TargetMode="External"/><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hyperlink" Target="https://experienceleaguecommunities.adobe.com/t5/adobe-advertising-cloud/ct-p/adobe-advertising-cloud-community" TargetMode="External"/><Relationship Id="rId7" Type="http://schemas.openxmlformats.org/officeDocument/2006/relationships/image" Target="../media/image75.png"/><Relationship Id="rId2" Type="http://schemas.openxmlformats.org/officeDocument/2006/relationships/hyperlink" Target="https://exchange.adobe.com/experiencecloud.advertising-cloud.html#product" TargetMode="Externa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hyperlink" Target="https://experienceleague.adobe.com/docs/advertising-cloud.html" TargetMode="External"/><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dminconsole.adobe.com/" TargetMode="External"/><Relationship Id="rId1" Type="http://schemas.openxmlformats.org/officeDocument/2006/relationships/slideLayout" Target="../slideLayouts/slideLayout7.xml"/><Relationship Id="rId5" Type="http://schemas.openxmlformats.org/officeDocument/2006/relationships/hyperlink" Target="https://helpx.adobe.com/support/programs/enterprise-support-programs/premier-support-business.html" TargetMode="Externa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dobeprimetime.zendesk.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magento.com/" TargetMode="External"/><Relationship Id="rId2" Type="http://schemas.openxmlformats.org/officeDocument/2006/relationships/hyperlink" Target="https://experienceleague.adobe.com/?Solution=Experience+Platform&amp;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account.magento.com/customer/account/login/referer/aHR0cHM6Ly9hY2NvdW50Lm1hZ2VudG8uY29tL3plbmRlc2svbG9naW4vaW5kZXgvP2JyYW5kX2lkPTExNDA5NDUxOTMxNCZsb2NhbGVfaWQ9MSZyZXR1cm5fdG89aHR0cHMlM0ElMkYlMkZzdXBwb3J0Lm1hZ2VudG8uY29tJTJGaGMlMkZlbi11cyZ0aW1lc3RhbXA9MTYzMTIxNzMyNA,,/"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ation.marketo.com/t5/product-blogs/how-to-use-the-support-portal/ba-p/297884" TargetMode="External"/><Relationship Id="rId2" Type="http://schemas.openxmlformats.org/officeDocument/2006/relationships/hyperlink" Target="https://nation.marketo.com/t5/support/ct-p/Support" TargetMode="Externa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helpx.adobe.com/tw/contact/dma-external/DMACustomeCareRegionalPhoneNumbers.html" TargetMode="External"/><Relationship Id="rId7" Type="http://schemas.openxmlformats.org/officeDocument/2006/relationships/image" Target="../media/image92.svg"/><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hyperlink" Target="https://www.adobe.com/subscription/priority-product-update.html" TargetMode="External"/><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hyperlink" Target="https://experienceleague.adobe.com/?support-solution=General#home" TargetMode="Externa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hyperlink" Target="https://experienceleague.adobe.com/docs/release-notes/experience-cloud/current.html?lang=en" TargetMode="External"/><Relationship Id="rId10" Type="http://schemas.openxmlformats.org/officeDocument/2006/relationships/image" Target="../media/image99.png"/><Relationship Id="rId4" Type="http://schemas.openxmlformats.org/officeDocument/2006/relationships/hyperlink" Target="https://www.adobe.com/subscription/adbeSecurityNotifications.html" TargetMode="External"/><Relationship Id="rId9" Type="http://schemas.openxmlformats.org/officeDocument/2006/relationships/image" Target="../media/image98.sv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hyperlink" Target="https://experienceleague.adobe.com/?lang=zh-Hant#home" TargetMode="Externa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dobe.com/experience-cloud.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helpx.adobe.com/experience-cloud/tutori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business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nterpris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adobe.ly/elitesupport" TargetMode="Externa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league.adobe.com/?support-solution=Experience+Manager#support" TargetMode="External"/><Relationship Id="rId2" Type="http://schemas.openxmlformats.org/officeDocument/2006/relationships/hyperlink" Target="experienceleague.adobe.com" TargetMode="External"/><Relationship Id="rId1" Type="http://schemas.openxmlformats.org/officeDocument/2006/relationships/slideLayout" Target="../slideLayouts/slideLayout7.xml"/><Relationship Id="rId6" Type="http://schemas.openxmlformats.org/officeDocument/2006/relationships/hyperlink" Target="https://status.adobe.com/experience_cloud" TargetMode="External"/><Relationship Id="rId5" Type="http://schemas.openxmlformats.org/officeDocument/2006/relationships/hyperlink" Target="https://helpx.adobe.com/tw/contact/dma-external/DMACustomeCareRegionalPhoneNumbers.html" TargetMode="External"/><Relationship Id="rId4" Type="http://schemas.openxmlformats.org/officeDocument/2006/relationships/hyperlink" Target="https://experienceleague.adobe.com/?lang=zh-Hant?support-solution=Campaign#suppor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xperienceleague.adobe.com/?support-solution=General#suppor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xperienceleague.adobe.com/docs/analytics/implementation/home.html?lang=zh-Hant"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hyperlink" Target="https://experienceleague.adobe.com/docs/analytics/landing/home.html?lang=en"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xchange.adobe.com/experiencecloud.analytics.html#product" TargetMode="External"/><Relationship Id="rId5" Type="http://schemas.openxmlformats.org/officeDocument/2006/relationships/image" Target="../media/image20.svg"/><Relationship Id="rId10" Type="http://schemas.openxmlformats.org/officeDocument/2006/relationships/hyperlink" Target="https://experienceleague.adobe.com/?lang=en&amp;support-solution=Analytics#recommended/solutions/analytics" TargetMode="External"/><Relationship Id="rId4" Type="http://schemas.openxmlformats.org/officeDocument/2006/relationships/image" Target="../media/image19.png"/><Relationship Id="rId9" Type="http://schemas.openxmlformats.org/officeDocument/2006/relationships/hyperlink" Target="https://experienceleaguecommunities.adobe.com/t5/adobe-analytics/ct-p/adobe-analytics-community?profile.language=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title"/>
          </p:nvPr>
        </p:nvSpPr>
        <p:spPr>
          <a:xfrm>
            <a:off x="2203299" y="2796819"/>
            <a:ext cx="5919381" cy="1213050"/>
          </a:xfrm>
        </p:spPr>
        <p:txBody>
          <a:bodyPr/>
          <a:lstStyle/>
          <a:p>
            <a:r>
              <a:rPr lang="zh-TW" sz="3600">
                <a:latin typeface="+mj-lt"/>
              </a:rPr>
              <a:t>Adobe Experience Cloud</a:t>
            </a:r>
            <a:br/>
            <a:r>
              <a:rPr lang="zh-TW" sz="3600">
                <a:latin typeface="+mj-lt"/>
              </a:rPr>
              <a:t>客戶支援指南</a:t>
            </a:r>
            <a:endParaRPr lang="en-US"/>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sz="quarter" idx="11"/>
          </p:nvPr>
        </p:nvSpPr>
        <p:spPr>
          <a:xfrm>
            <a:off x="2203299" y="4123739"/>
            <a:ext cx="5909954" cy="1078057"/>
          </a:xfrm>
        </p:spPr>
        <p:txBody>
          <a:bodyPr/>
          <a:lstStyle/>
          <a:p>
            <a:r>
              <a:rPr lang="zh-TW" b="0">
                <a:latin typeface="Adobe Clean ExtraBold" panose="020B0903020404020204" pitchFamily="34" charset="0"/>
              </a:rPr>
              <a:t>發揮 Adobe 解決方案最大價值所需的資訊和資源。</a:t>
            </a:r>
            <a:endParaRPr lang="en-US" b="0">
              <a:latin typeface="+mn-lt"/>
            </a:endParaRPr>
          </a:p>
        </p:txBody>
      </p:sp>
    </p:spTree>
    <p:extLst>
      <p:ext uri="{BB962C8B-B14F-4D97-AF65-F5344CB8AC3E}">
        <p14:creationId xmlns:p14="http://schemas.microsoft.com/office/powerpoint/2010/main" val="12608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Audience Manager：</a:t>
            </a:r>
            <a:r>
              <a:rPr lang="zh-TW">
                <a:solidFill>
                  <a:schemeClr val="tx1"/>
                </a:solidFill>
                <a:latin typeface="+mj-lt"/>
              </a:rPr>
              <a:t>協助您建置不重複受眾設定檔的資料管理平台，以便於您識別最寶貴的區段並橫跨任何數位頻道間運用。</a:t>
            </a:r>
          </a:p>
        </p:txBody>
      </p:sp>
      <p:grpSp>
        <p:nvGrpSpPr>
          <p:cNvPr id="41" name="Group 40">
            <a:extLst>
              <a:ext uri="{FF2B5EF4-FFF2-40B4-BE49-F238E27FC236}">
                <a16:creationId xmlns:a16="http://schemas.microsoft.com/office/drawing/2014/main" id="{021B9DFE-A17D-4199-A072-59CFB9B9607D}"/>
              </a:ext>
            </a:extLst>
          </p:cNvPr>
          <p:cNvGrpSpPr/>
          <p:nvPr/>
        </p:nvGrpSpPr>
        <p:grpSpPr>
          <a:xfrm>
            <a:off x="340538" y="1712621"/>
            <a:ext cx="3679201" cy="2270904"/>
            <a:chOff x="340538" y="1413856"/>
            <a:chExt cx="3679201" cy="2270904"/>
          </a:xfrm>
        </p:grpSpPr>
        <p:sp>
          <p:nvSpPr>
            <p:cNvPr id="54" name="Rectangle 53">
              <a:extLst>
                <a:ext uri="{FF2B5EF4-FFF2-40B4-BE49-F238E27FC236}">
                  <a16:creationId xmlns:a16="http://schemas.microsoft.com/office/drawing/2014/main" id="{7B8F9C42-0FC9-420D-B05D-9CC8B2DE5507}"/>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5" name="Group 54">
              <a:extLst>
                <a:ext uri="{FF2B5EF4-FFF2-40B4-BE49-F238E27FC236}">
                  <a16:creationId xmlns:a16="http://schemas.microsoft.com/office/drawing/2014/main" id="{185BEEEC-D327-4CC0-82C6-A5A2F13474AF}"/>
                </a:ext>
              </a:extLst>
            </p:cNvPr>
            <p:cNvGrpSpPr/>
            <p:nvPr/>
          </p:nvGrpSpPr>
          <p:grpSpPr>
            <a:xfrm>
              <a:off x="444487" y="1515316"/>
              <a:ext cx="3471302" cy="403039"/>
              <a:chOff x="4000500" y="1895754"/>
              <a:chExt cx="1000125" cy="2664807"/>
            </a:xfrm>
          </p:grpSpPr>
          <p:sp>
            <p:nvSpPr>
              <p:cNvPr id="57" name="Rectangle: Rounded Corners 56">
                <a:extLst>
                  <a:ext uri="{FF2B5EF4-FFF2-40B4-BE49-F238E27FC236}">
                    <a16:creationId xmlns:a16="http://schemas.microsoft.com/office/drawing/2014/main" id="{25599B8F-8B62-419B-973C-6E2A49811778}"/>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8" name="Rectangle: Rounded Corners 57">
                <a:extLst>
                  <a:ext uri="{FF2B5EF4-FFF2-40B4-BE49-F238E27FC236}">
                    <a16:creationId xmlns:a16="http://schemas.microsoft.com/office/drawing/2014/main" id="{EF5920F9-37A6-4CCC-902A-790E3E9C95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600" kern="0">
                    <a:solidFill>
                      <a:srgbClr val="FFFFFF"/>
                    </a:solidFill>
                    <a:latin typeface="Adobe Clean ExtraBold"/>
                  </a:rPr>
                  <a:t>了解您的對象</a:t>
                </a:r>
              </a:p>
            </p:txBody>
          </p:sp>
        </p:grpSp>
        <p:sp>
          <p:nvSpPr>
            <p:cNvPr id="56" name="TextBox 55">
              <a:extLst>
                <a:ext uri="{FF2B5EF4-FFF2-40B4-BE49-F238E27FC236}">
                  <a16:creationId xmlns:a16="http://schemas.microsoft.com/office/drawing/2014/main" id="{0286F9D6-40BD-435D-AD67-6F9AE6A1466C}"/>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a:t>在同一處合併您的所有資料來源，以取得您對象的完整面貌。</a:t>
              </a:r>
            </a:p>
          </p:txBody>
        </p:sp>
      </p:grpSp>
      <p:grpSp>
        <p:nvGrpSpPr>
          <p:cNvPr id="42" name="Group 41">
            <a:extLst>
              <a:ext uri="{FF2B5EF4-FFF2-40B4-BE49-F238E27FC236}">
                <a16:creationId xmlns:a16="http://schemas.microsoft.com/office/drawing/2014/main" id="{FAA507D0-1492-4255-9D5E-CAC81EADEF19}"/>
              </a:ext>
            </a:extLst>
          </p:cNvPr>
          <p:cNvGrpSpPr/>
          <p:nvPr/>
        </p:nvGrpSpPr>
        <p:grpSpPr>
          <a:xfrm>
            <a:off x="4260688" y="1712621"/>
            <a:ext cx="3679201" cy="2270904"/>
            <a:chOff x="340538" y="1413856"/>
            <a:chExt cx="3679201" cy="2270904"/>
          </a:xfrm>
        </p:grpSpPr>
        <p:sp>
          <p:nvSpPr>
            <p:cNvPr id="49" name="Rectangle 48">
              <a:extLst>
                <a:ext uri="{FF2B5EF4-FFF2-40B4-BE49-F238E27FC236}">
                  <a16:creationId xmlns:a16="http://schemas.microsoft.com/office/drawing/2014/main" id="{A2F3FD92-1DB4-4FBD-9CBA-460C261E4FF0}"/>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0" name="Group 49">
              <a:extLst>
                <a:ext uri="{FF2B5EF4-FFF2-40B4-BE49-F238E27FC236}">
                  <a16:creationId xmlns:a16="http://schemas.microsoft.com/office/drawing/2014/main" id="{C77E44D1-00C3-4FDE-9F8C-452930551B2A}"/>
                </a:ext>
              </a:extLst>
            </p:cNvPr>
            <p:cNvGrpSpPr/>
            <p:nvPr/>
          </p:nvGrpSpPr>
          <p:grpSpPr>
            <a:xfrm>
              <a:off x="444487" y="1515316"/>
              <a:ext cx="3471302" cy="403039"/>
              <a:chOff x="4000500" y="1895754"/>
              <a:chExt cx="1000125" cy="2664807"/>
            </a:xfrm>
          </p:grpSpPr>
          <p:sp>
            <p:nvSpPr>
              <p:cNvPr id="52" name="Rectangle: Rounded Corners 51">
                <a:extLst>
                  <a:ext uri="{FF2B5EF4-FFF2-40B4-BE49-F238E27FC236}">
                    <a16:creationId xmlns:a16="http://schemas.microsoft.com/office/drawing/2014/main" id="{881BD5A7-6B15-4A6D-8D01-E7B5D9E87C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3" name="Rectangle: Rounded Corners 52">
                <a:extLst>
                  <a:ext uri="{FF2B5EF4-FFF2-40B4-BE49-F238E27FC236}">
                    <a16:creationId xmlns:a16="http://schemas.microsoft.com/office/drawing/2014/main" id="{B5710A7E-D31B-427A-9223-EAA81AA616A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建立新的區段</a:t>
                </a:r>
              </a:p>
            </p:txBody>
          </p:sp>
        </p:grpSp>
        <p:sp>
          <p:nvSpPr>
            <p:cNvPr id="51" name="TextBox 50">
              <a:extLst>
                <a:ext uri="{FF2B5EF4-FFF2-40B4-BE49-F238E27FC236}">
                  <a16:creationId xmlns:a16="http://schemas.microsoft.com/office/drawing/2014/main" id="{A92FABCE-21F7-4FAD-8072-55E67E779221}"/>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a:t>持續探索並組織寶貴的新區段，以更聰明地進行目標定位和個人化。</a:t>
              </a:r>
            </a:p>
          </p:txBody>
        </p:sp>
      </p:grpSp>
      <p:grpSp>
        <p:nvGrpSpPr>
          <p:cNvPr id="43" name="Group 42">
            <a:extLst>
              <a:ext uri="{FF2B5EF4-FFF2-40B4-BE49-F238E27FC236}">
                <a16:creationId xmlns:a16="http://schemas.microsoft.com/office/drawing/2014/main" id="{AB767A27-BA49-4CEE-B80F-BDF74ADFD3B3}"/>
              </a:ext>
            </a:extLst>
          </p:cNvPr>
          <p:cNvGrpSpPr/>
          <p:nvPr/>
        </p:nvGrpSpPr>
        <p:grpSpPr>
          <a:xfrm>
            <a:off x="8180839" y="1712621"/>
            <a:ext cx="3679201" cy="2270904"/>
            <a:chOff x="340538" y="1413856"/>
            <a:chExt cx="3679201" cy="2270904"/>
          </a:xfrm>
        </p:grpSpPr>
        <p:sp>
          <p:nvSpPr>
            <p:cNvPr id="44" name="Rectangle 43">
              <a:extLst>
                <a:ext uri="{FF2B5EF4-FFF2-40B4-BE49-F238E27FC236}">
                  <a16:creationId xmlns:a16="http://schemas.microsoft.com/office/drawing/2014/main" id="{445253AF-D94C-476D-ACDC-3A5FECAC52BA}"/>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45" name="Group 44">
              <a:extLst>
                <a:ext uri="{FF2B5EF4-FFF2-40B4-BE49-F238E27FC236}">
                  <a16:creationId xmlns:a16="http://schemas.microsoft.com/office/drawing/2014/main" id="{C4F3699E-B4C3-42CF-ADE4-5EEEA8657881}"/>
                </a:ext>
              </a:extLst>
            </p:cNvPr>
            <p:cNvGrpSpPr/>
            <p:nvPr/>
          </p:nvGrpSpPr>
          <p:grpSpPr>
            <a:xfrm>
              <a:off x="444487" y="1515316"/>
              <a:ext cx="3471302" cy="403039"/>
              <a:chOff x="4000500" y="1895754"/>
              <a:chExt cx="1000125" cy="2664807"/>
            </a:xfrm>
          </p:grpSpPr>
          <p:sp>
            <p:nvSpPr>
              <p:cNvPr id="47" name="Rectangle: Rounded Corners 46">
                <a:extLst>
                  <a:ext uri="{FF2B5EF4-FFF2-40B4-BE49-F238E27FC236}">
                    <a16:creationId xmlns:a16="http://schemas.microsoft.com/office/drawing/2014/main" id="{39DAB3CF-4D8C-4EF2-BE9B-1712C00CDE84}"/>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8" name="Rectangle: Rounded Corners 47">
                <a:extLst>
                  <a:ext uri="{FF2B5EF4-FFF2-40B4-BE49-F238E27FC236}">
                    <a16:creationId xmlns:a16="http://schemas.microsoft.com/office/drawing/2014/main" id="{081EE4E1-AA9F-46CE-AFE8-7020A782AE1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有效地廣告</a:t>
                </a:r>
              </a:p>
            </p:txBody>
          </p:sp>
        </p:grpSp>
        <p:sp>
          <p:nvSpPr>
            <p:cNvPr id="46" name="TextBox 45">
              <a:extLst>
                <a:ext uri="{FF2B5EF4-FFF2-40B4-BE49-F238E27FC236}">
                  <a16:creationId xmlns:a16="http://schemas.microsoft.com/office/drawing/2014/main" id="{62D5A356-FD49-4444-A579-D71DEFF92EB0}"/>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a:t>在任何平台上的特定區段進行目標定位，讓您的廣告行銷活動更有生產力。</a:t>
              </a:r>
            </a:p>
          </p:txBody>
        </p:sp>
      </p:grpSp>
      <p:pic>
        <p:nvPicPr>
          <p:cNvPr id="4" name="Graphic 3">
            <a:extLst>
              <a:ext uri="{FF2B5EF4-FFF2-40B4-BE49-F238E27FC236}">
                <a16:creationId xmlns:a16="http://schemas.microsoft.com/office/drawing/2014/main" id="{DBAA2FBB-EDA3-448E-A88B-051304D50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38" y="2371027"/>
            <a:ext cx="468000" cy="468000"/>
          </a:xfrm>
          <a:prstGeom prst="rect">
            <a:avLst/>
          </a:prstGeom>
        </p:spPr>
      </p:pic>
      <p:pic>
        <p:nvPicPr>
          <p:cNvPr id="8" name="Graphic 7">
            <a:extLst>
              <a:ext uri="{FF2B5EF4-FFF2-40B4-BE49-F238E27FC236}">
                <a16:creationId xmlns:a16="http://schemas.microsoft.com/office/drawing/2014/main" id="{B79A71A9-6636-46DB-95F0-529ADBD2A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43" y="2371027"/>
            <a:ext cx="461313" cy="468000"/>
          </a:xfrm>
          <a:prstGeom prst="rect">
            <a:avLst/>
          </a:prstGeom>
        </p:spPr>
      </p:pic>
      <p:pic>
        <p:nvPicPr>
          <p:cNvPr id="10" name="Graphic 9">
            <a:extLst>
              <a:ext uri="{FF2B5EF4-FFF2-40B4-BE49-F238E27FC236}">
                <a16:creationId xmlns:a16="http://schemas.microsoft.com/office/drawing/2014/main" id="{BE450939-2740-444D-AD44-93994D0A1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1880" y="2385287"/>
            <a:ext cx="497117" cy="439480"/>
          </a:xfrm>
          <a:prstGeom prst="rect">
            <a:avLst/>
          </a:prstGeom>
        </p:spPr>
      </p:pic>
      <p:grpSp>
        <p:nvGrpSpPr>
          <p:cNvPr id="109" name="Group 108">
            <a:extLst>
              <a:ext uri="{FF2B5EF4-FFF2-40B4-BE49-F238E27FC236}">
                <a16:creationId xmlns:a16="http://schemas.microsoft.com/office/drawing/2014/main" id="{7D48164B-A545-4E24-9BCA-E2D4DA87B120}"/>
              </a:ext>
            </a:extLst>
          </p:cNvPr>
          <p:cNvGrpSpPr/>
          <p:nvPr/>
        </p:nvGrpSpPr>
        <p:grpSpPr>
          <a:xfrm>
            <a:off x="340538" y="4213249"/>
            <a:ext cx="2448000" cy="403039"/>
            <a:chOff x="4000500" y="1895754"/>
            <a:chExt cx="1000125" cy="2664807"/>
          </a:xfrm>
        </p:grpSpPr>
        <p:sp>
          <p:nvSpPr>
            <p:cNvPr id="110" name="Rectangle: Rounded Corners 109">
              <a:extLst>
                <a:ext uri="{FF2B5EF4-FFF2-40B4-BE49-F238E27FC236}">
                  <a16:creationId xmlns:a16="http://schemas.microsoft.com/office/drawing/2014/main" id="{FEA8D35C-CA8F-4F15-83B7-34135E95296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1" name="Rectangle: Rounded Corners 110">
              <a:extLst>
                <a:ext uri="{FF2B5EF4-FFF2-40B4-BE49-F238E27FC236}">
                  <a16:creationId xmlns:a16="http://schemas.microsoft.com/office/drawing/2014/main" id="{30651CCC-A04B-443B-BDD7-278312D9973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u="sng">
                  <a:solidFill>
                    <a:schemeClr val="bg1"/>
                  </a:solidFill>
                  <a:latin typeface="+mj-lt"/>
                  <a:hlinkClick r:id="rId8">
                    <a:extLst>
                      <a:ext uri="{A12FA001-AC4F-418D-AE19-62706E023703}">
                        <ahyp:hlinkClr xmlns:ahyp="http://schemas.microsoft.com/office/drawing/2018/hyperlinkcolor" val="tx"/>
                      </a:ext>
                    </a:extLst>
                  </a:hlinkClick>
                </a:rPr>
                <a:t>實作指南</a:t>
              </a:r>
              <a:endParaRPr lang="en-US" sz="1400" u="sng">
                <a:solidFill>
                  <a:schemeClr val="bg1"/>
                </a:solidFill>
                <a:latin typeface="+mj-lt"/>
              </a:endParaRPr>
            </a:p>
          </p:txBody>
        </p:sp>
      </p:grpSp>
      <p:grpSp>
        <p:nvGrpSpPr>
          <p:cNvPr id="112" name="Group 111">
            <a:extLst>
              <a:ext uri="{FF2B5EF4-FFF2-40B4-BE49-F238E27FC236}">
                <a16:creationId xmlns:a16="http://schemas.microsoft.com/office/drawing/2014/main" id="{C370CE11-CCD6-4A03-B8E6-BB94E77DC034}"/>
              </a:ext>
            </a:extLst>
          </p:cNvPr>
          <p:cNvGrpSpPr/>
          <p:nvPr/>
        </p:nvGrpSpPr>
        <p:grpSpPr>
          <a:xfrm>
            <a:off x="6024589" y="4213249"/>
            <a:ext cx="2448000" cy="403039"/>
            <a:chOff x="4000500" y="1895754"/>
            <a:chExt cx="1000125" cy="2664807"/>
          </a:xfrm>
        </p:grpSpPr>
        <p:sp>
          <p:nvSpPr>
            <p:cNvPr id="113" name="Rectangle: Rounded Corners 112">
              <a:extLst>
                <a:ext uri="{FF2B5EF4-FFF2-40B4-BE49-F238E27FC236}">
                  <a16:creationId xmlns:a16="http://schemas.microsoft.com/office/drawing/2014/main" id="{EC7CAA82-9768-4BAB-8E59-97282C7E5FB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4" name="Rectangle: Rounded Corners 113">
              <a:extLst>
                <a:ext uri="{FF2B5EF4-FFF2-40B4-BE49-F238E27FC236}">
                  <a16:creationId xmlns:a16="http://schemas.microsoft.com/office/drawing/2014/main" id="{317FBFC1-9BF7-4396-8247-D0A3080086E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zh-TW" sz="1400">
                  <a:solidFill>
                    <a:srgbClr val="FFFFFF"/>
                  </a:solidFill>
                  <a:latin typeface="+mj-lt"/>
                  <a:hlinkClick r:id="rId9">
                    <a:extLst>
                      <a:ext uri="{A12FA001-AC4F-418D-AE19-62706E023703}">
                        <ahyp:hlinkClr xmlns:ahyp="http://schemas.microsoft.com/office/drawing/2018/hyperlinkcolor" val="tx"/>
                      </a:ext>
                    </a:extLst>
                  </a:hlinkClick>
                </a:rPr>
                <a:t>學習與支援</a:t>
              </a:r>
            </a:p>
          </p:txBody>
        </p:sp>
      </p:grpSp>
      <p:grpSp>
        <p:nvGrpSpPr>
          <p:cNvPr id="115" name="Group 114">
            <a:extLst>
              <a:ext uri="{FF2B5EF4-FFF2-40B4-BE49-F238E27FC236}">
                <a16:creationId xmlns:a16="http://schemas.microsoft.com/office/drawing/2014/main" id="{6A1DEFA4-F36C-40AA-A386-0D902AEC50D4}"/>
              </a:ext>
            </a:extLst>
          </p:cNvPr>
          <p:cNvGrpSpPr/>
          <p:nvPr/>
        </p:nvGrpSpPr>
        <p:grpSpPr>
          <a:xfrm>
            <a:off x="2915448" y="4213249"/>
            <a:ext cx="2982231" cy="403039"/>
            <a:chOff x="4000500" y="1895754"/>
            <a:chExt cx="1000125" cy="2664807"/>
          </a:xfrm>
        </p:grpSpPr>
        <p:sp>
          <p:nvSpPr>
            <p:cNvPr id="116" name="Rectangle: Rounded Corners 115">
              <a:extLst>
                <a:ext uri="{FF2B5EF4-FFF2-40B4-BE49-F238E27FC236}">
                  <a16:creationId xmlns:a16="http://schemas.microsoft.com/office/drawing/2014/main" id="{0DFC6A17-E698-4A72-AC55-1AD90B6074D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17" name="Rectangle: Rounded Corners 116">
              <a:extLst>
                <a:ext uri="{FF2B5EF4-FFF2-40B4-BE49-F238E27FC236}">
                  <a16:creationId xmlns:a16="http://schemas.microsoft.com/office/drawing/2014/main" id="{B638091C-E8E2-4DD0-966A-BA72729D4F5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zh-TW" sz="1400">
                  <a:solidFill>
                    <a:srgbClr val="FFFFFF"/>
                  </a:solidFill>
                  <a:latin typeface="+mj-lt"/>
                  <a:hlinkClick r:id="rId10">
                    <a:extLst>
                      <a:ext uri="{A12FA001-AC4F-418D-AE19-62706E023703}">
                        <ahyp:hlinkClr xmlns:ahyp="http://schemas.microsoft.com/office/drawing/2018/hyperlinkcolor" val="tx"/>
                      </a:ext>
                    </a:extLst>
                  </a:hlinkClick>
                </a:rPr>
                <a:t>Audience Manager 文件</a:t>
              </a:r>
            </a:p>
          </p:txBody>
        </p:sp>
      </p:grpSp>
      <p:grpSp>
        <p:nvGrpSpPr>
          <p:cNvPr id="118" name="Group 117">
            <a:extLst>
              <a:ext uri="{FF2B5EF4-FFF2-40B4-BE49-F238E27FC236}">
                <a16:creationId xmlns:a16="http://schemas.microsoft.com/office/drawing/2014/main" id="{986DB40B-AAEF-4393-99C3-F48E7CFC2B32}"/>
              </a:ext>
            </a:extLst>
          </p:cNvPr>
          <p:cNvGrpSpPr/>
          <p:nvPr/>
        </p:nvGrpSpPr>
        <p:grpSpPr>
          <a:xfrm>
            <a:off x="340538" y="4774564"/>
            <a:ext cx="2982231" cy="403039"/>
            <a:chOff x="4000500" y="1895754"/>
            <a:chExt cx="1000125" cy="2664807"/>
          </a:xfrm>
        </p:grpSpPr>
        <p:sp>
          <p:nvSpPr>
            <p:cNvPr id="119" name="Rectangle: Rounded Corners 118">
              <a:extLst>
                <a:ext uri="{FF2B5EF4-FFF2-40B4-BE49-F238E27FC236}">
                  <a16:creationId xmlns:a16="http://schemas.microsoft.com/office/drawing/2014/main" id="{0C881432-DE8F-44A4-899C-678DAEB015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0" name="Rectangle: Rounded Corners 119">
              <a:extLst>
                <a:ext uri="{FF2B5EF4-FFF2-40B4-BE49-F238E27FC236}">
                  <a16:creationId xmlns:a16="http://schemas.microsoft.com/office/drawing/2014/main" id="{7781F4AC-A19E-4775-92E9-6E0B0E0E16F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11">
                    <a:extLst>
                      <a:ext uri="{A12FA001-AC4F-418D-AE19-62706E023703}">
                        <ahyp:hlinkClr xmlns:ahyp="http://schemas.microsoft.com/office/drawing/2018/hyperlinkcolor" val="tx"/>
                      </a:ext>
                    </a:extLst>
                  </a:hlinkClick>
                </a:rPr>
                <a:t>Audience Manager Exchange</a:t>
              </a:r>
              <a:endParaRPr lang="en-US" sz="1400">
                <a:solidFill>
                  <a:schemeClr val="bg1"/>
                </a:solidFill>
                <a:latin typeface="+mj-lt"/>
              </a:endParaRPr>
            </a:p>
          </p:txBody>
        </p:sp>
      </p:grpSp>
      <p:grpSp>
        <p:nvGrpSpPr>
          <p:cNvPr id="121" name="Group 120">
            <a:extLst>
              <a:ext uri="{FF2B5EF4-FFF2-40B4-BE49-F238E27FC236}">
                <a16:creationId xmlns:a16="http://schemas.microsoft.com/office/drawing/2014/main" id="{78E175FB-D7C1-4551-9CE9-F6604F9DDDFA}"/>
              </a:ext>
            </a:extLst>
          </p:cNvPr>
          <p:cNvGrpSpPr/>
          <p:nvPr/>
        </p:nvGrpSpPr>
        <p:grpSpPr>
          <a:xfrm>
            <a:off x="3478307" y="4774564"/>
            <a:ext cx="2982231" cy="403039"/>
            <a:chOff x="4000500" y="1895754"/>
            <a:chExt cx="1000125" cy="2664807"/>
          </a:xfrm>
        </p:grpSpPr>
        <p:sp>
          <p:nvSpPr>
            <p:cNvPr id="122" name="Rectangle: Rounded Corners 121">
              <a:extLst>
                <a:ext uri="{FF2B5EF4-FFF2-40B4-BE49-F238E27FC236}">
                  <a16:creationId xmlns:a16="http://schemas.microsoft.com/office/drawing/2014/main" id="{182A4044-FBBD-4BB2-A28B-74C7A7E236E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3" name="Rectangle: Rounded Corners 122">
              <a:extLst>
                <a:ext uri="{FF2B5EF4-FFF2-40B4-BE49-F238E27FC236}">
                  <a16:creationId xmlns:a16="http://schemas.microsoft.com/office/drawing/2014/main" id="{8C3A4833-31EE-4948-A8FE-FC7A1B4EF41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12">
                    <a:extLst>
                      <a:ext uri="{A12FA001-AC4F-418D-AE19-62706E023703}">
                        <ahyp:hlinkClr xmlns:ahyp="http://schemas.microsoft.com/office/drawing/2018/hyperlinkcolor" val="tx"/>
                      </a:ext>
                    </a:extLst>
                  </a:hlinkClick>
                </a:rPr>
                <a:t>Audience Manager 社群</a:t>
              </a:r>
              <a:endParaRPr lang="en-US" sz="1400">
                <a:solidFill>
                  <a:schemeClr val="bg1"/>
                </a:solidFill>
                <a:latin typeface="+mj-lt"/>
              </a:endParaRPr>
            </a:p>
          </p:txBody>
        </p:sp>
      </p:grpSp>
    </p:spTree>
    <p:extLst>
      <p:ext uri="{BB962C8B-B14F-4D97-AF65-F5344CB8AC3E}">
        <p14:creationId xmlns:p14="http://schemas.microsoft.com/office/powerpoint/2010/main" val="27202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72BAF77-9A69-41E9-8FDA-46755241894F}"/>
              </a:ext>
            </a:extLst>
          </p:cNvPr>
          <p:cNvSpPr/>
          <p:nvPr/>
        </p:nvSpPr>
        <p:spPr>
          <a:xfrm>
            <a:off x="34053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5" name="TextBox 54">
            <a:extLst>
              <a:ext uri="{FF2B5EF4-FFF2-40B4-BE49-F238E27FC236}">
                <a16:creationId xmlns:a16="http://schemas.microsoft.com/office/drawing/2014/main" id="{2D1476D1-F371-4EE3-8811-2099BC606ECF}"/>
              </a:ext>
            </a:extLst>
          </p:cNvPr>
          <p:cNvSpPr txBox="1"/>
          <p:nvPr/>
        </p:nvSpPr>
        <p:spPr>
          <a:xfrm>
            <a:off x="486414" y="2976474"/>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a:t>最佳體驗是持續不斷的個人化。使用我們統一、漸進式的基本資料，以透過每個頻道提供最佳體驗。</a:t>
            </a:r>
          </a:p>
        </p:txBody>
      </p:sp>
      <p:sp>
        <p:nvSpPr>
          <p:cNvPr id="48" name="Rectangle 47">
            <a:extLst>
              <a:ext uri="{FF2B5EF4-FFF2-40B4-BE49-F238E27FC236}">
                <a16:creationId xmlns:a16="http://schemas.microsoft.com/office/drawing/2014/main" id="{F7B4BDC1-3082-427C-B7F5-5517C062ABC5}"/>
              </a:ext>
            </a:extLst>
          </p:cNvPr>
          <p:cNvSpPr/>
          <p:nvPr/>
        </p:nvSpPr>
        <p:spPr>
          <a:xfrm>
            <a:off x="4260688"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0" name="TextBox 49">
            <a:extLst>
              <a:ext uri="{FF2B5EF4-FFF2-40B4-BE49-F238E27FC236}">
                <a16:creationId xmlns:a16="http://schemas.microsoft.com/office/drawing/2014/main" id="{0B933223-38C0-4571-9B1E-906ED55B4541}"/>
              </a:ext>
            </a:extLst>
          </p:cNvPr>
          <p:cNvSpPr txBox="1"/>
          <p:nvPr/>
        </p:nvSpPr>
        <p:spPr>
          <a:xfrm>
            <a:off x="4406564" y="2976474"/>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a:t>在獨立單位執行隔離測試還不夠。每次透過每個頻道輕鬆測試一切。</a:t>
            </a:r>
          </a:p>
        </p:txBody>
      </p:sp>
      <p:sp>
        <p:nvSpPr>
          <p:cNvPr id="43" name="Rectangle 42">
            <a:extLst>
              <a:ext uri="{FF2B5EF4-FFF2-40B4-BE49-F238E27FC236}">
                <a16:creationId xmlns:a16="http://schemas.microsoft.com/office/drawing/2014/main" id="{BE2D6D05-A634-4504-93DE-6F2BC8E6980A}"/>
              </a:ext>
            </a:extLst>
          </p:cNvPr>
          <p:cNvSpPr/>
          <p:nvPr/>
        </p:nvSpPr>
        <p:spPr>
          <a:xfrm>
            <a:off x="8180839" y="1712621"/>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54" name="Group 53">
            <a:extLst>
              <a:ext uri="{FF2B5EF4-FFF2-40B4-BE49-F238E27FC236}">
                <a16:creationId xmlns:a16="http://schemas.microsoft.com/office/drawing/2014/main" id="{B15DBD81-F579-4FF9-8C37-21515E70E834}"/>
              </a:ext>
            </a:extLst>
          </p:cNvPr>
          <p:cNvGrpSpPr/>
          <p:nvPr/>
        </p:nvGrpSpPr>
        <p:grpSpPr>
          <a:xfrm>
            <a:off x="444487" y="1814081"/>
            <a:ext cx="3471302" cy="646189"/>
            <a:chOff x="4000500" y="1895754"/>
            <a:chExt cx="1000125" cy="2664807"/>
          </a:xfrm>
        </p:grpSpPr>
        <p:sp>
          <p:nvSpPr>
            <p:cNvPr id="56" name="Rectangle: Rounded Corners 55">
              <a:extLst>
                <a:ext uri="{FF2B5EF4-FFF2-40B4-BE49-F238E27FC236}">
                  <a16:creationId xmlns:a16="http://schemas.microsoft.com/office/drawing/2014/main" id="{B3400609-5144-4E23-AF5A-32CF65811FF5}"/>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7" name="Rectangle: Rounded Corners 56">
              <a:extLst>
                <a:ext uri="{FF2B5EF4-FFF2-40B4-BE49-F238E27FC236}">
                  <a16:creationId xmlns:a16="http://schemas.microsoft.com/office/drawing/2014/main" id="{48F91253-AB9C-410C-8D97-42C4DAD4EE4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600" kern="0">
                  <a:solidFill>
                    <a:srgbClr val="FFFFFF"/>
                  </a:solidFill>
                  <a:latin typeface="Adobe Clean ExtraBold"/>
                </a:rPr>
                <a:t>對大眾進行</a:t>
              </a:r>
            </a:p>
            <a:p>
              <a:pPr marL="0" marR="0" lvl="0" indent="0" algn="ctr" defTabSz="914400" rtl="0" eaLnBrk="1" fontAlgn="auto" latinLnBrk="0" hangingPunct="1">
                <a:lnSpc>
                  <a:spcPct val="100000"/>
                </a:lnSpc>
                <a:spcBef>
                  <a:spcPts val="0"/>
                </a:spcBef>
                <a:spcAft>
                  <a:spcPts val="0"/>
                </a:spcAft>
                <a:buClrTx/>
                <a:buSzTx/>
                <a:buFontTx/>
                <a:buNone/>
                <a:tabLst/>
                <a:defRPr/>
              </a:pPr>
              <a:r>
                <a:rPr lang="zh-TW" sz="1600" kern="0">
                  <a:solidFill>
                    <a:srgbClr val="FFFFFF"/>
                  </a:solidFill>
                  <a:latin typeface="Adobe Clean ExtraBold"/>
                </a:rPr>
                <a:t>全頻道個人化</a:t>
              </a:r>
            </a:p>
          </p:txBody>
        </p:sp>
      </p:grpSp>
      <p:grpSp>
        <p:nvGrpSpPr>
          <p:cNvPr id="49" name="Group 48">
            <a:extLst>
              <a:ext uri="{FF2B5EF4-FFF2-40B4-BE49-F238E27FC236}">
                <a16:creationId xmlns:a16="http://schemas.microsoft.com/office/drawing/2014/main" id="{790A0688-1D10-4476-AE33-5CF8714A8271}"/>
              </a:ext>
            </a:extLst>
          </p:cNvPr>
          <p:cNvGrpSpPr/>
          <p:nvPr/>
        </p:nvGrpSpPr>
        <p:grpSpPr>
          <a:xfrm>
            <a:off x="4364637" y="1814081"/>
            <a:ext cx="3471302" cy="646189"/>
            <a:chOff x="4000500" y="1895754"/>
            <a:chExt cx="1000125" cy="2664807"/>
          </a:xfrm>
        </p:grpSpPr>
        <p:sp>
          <p:nvSpPr>
            <p:cNvPr id="51" name="Rectangle: Rounded Corners 50">
              <a:extLst>
                <a:ext uri="{FF2B5EF4-FFF2-40B4-BE49-F238E27FC236}">
                  <a16:creationId xmlns:a16="http://schemas.microsoft.com/office/drawing/2014/main" id="{535D5B4A-3757-434F-8B7A-428E5EE6CD43}"/>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2" name="Rectangle: Rounded Corners 51">
              <a:extLst>
                <a:ext uri="{FF2B5EF4-FFF2-40B4-BE49-F238E27FC236}">
                  <a16:creationId xmlns:a16="http://schemas.microsoft.com/office/drawing/2014/main" id="{26644638-0CB1-455D-A881-48EC0CA297F0}"/>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zh-TW" sz="1600" kern="0">
                  <a:solidFill>
                    <a:srgbClr val="FFFFFF"/>
                  </a:solidFill>
                  <a:latin typeface="Adobe Clean ExtraBold"/>
                </a:rPr>
                <a:t>透過 A/B 與多變數測試停止猜測</a:t>
              </a:r>
            </a:p>
          </p:txBody>
        </p:sp>
      </p:grpSp>
      <p:grpSp>
        <p:nvGrpSpPr>
          <p:cNvPr id="44" name="Group 43">
            <a:extLst>
              <a:ext uri="{FF2B5EF4-FFF2-40B4-BE49-F238E27FC236}">
                <a16:creationId xmlns:a16="http://schemas.microsoft.com/office/drawing/2014/main" id="{D866A6CC-5314-444A-A426-E53D4AEFCC54}"/>
              </a:ext>
            </a:extLst>
          </p:cNvPr>
          <p:cNvGrpSpPr/>
          <p:nvPr/>
        </p:nvGrpSpPr>
        <p:grpSpPr>
          <a:xfrm>
            <a:off x="8284788" y="1814081"/>
            <a:ext cx="3471302" cy="646189"/>
            <a:chOff x="4000500" y="1895754"/>
            <a:chExt cx="1000125" cy="2664807"/>
          </a:xfrm>
        </p:grpSpPr>
        <p:sp>
          <p:nvSpPr>
            <p:cNvPr id="46" name="Rectangle: Rounded Corners 45">
              <a:extLst>
                <a:ext uri="{FF2B5EF4-FFF2-40B4-BE49-F238E27FC236}">
                  <a16:creationId xmlns:a16="http://schemas.microsoft.com/office/drawing/2014/main" id="{6B434D6E-CD0E-49AE-9683-A04D7E7F8C7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7" name="Rectangle: Rounded Corners 46">
              <a:extLst>
                <a:ext uri="{FF2B5EF4-FFF2-40B4-BE49-F238E27FC236}">
                  <a16:creationId xmlns:a16="http://schemas.microsoft.com/office/drawing/2014/main" id="{5F95FED5-1563-4CB2-8FB9-C957E939811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600" kern="0">
                  <a:solidFill>
                    <a:srgbClr val="FFFFFF"/>
                  </a:solidFill>
                  <a:latin typeface="Adobe Clean ExtraBold"/>
                </a:rPr>
                <a:t>使用人工智慧支援的自動化和規模，改善每次體驗</a:t>
              </a:r>
            </a:p>
          </p:txBody>
        </p:sp>
      </p:grpSp>
      <p:sp>
        <p:nvSpPr>
          <p:cNvPr id="45" name="TextBox 44">
            <a:extLst>
              <a:ext uri="{FF2B5EF4-FFF2-40B4-BE49-F238E27FC236}">
                <a16:creationId xmlns:a16="http://schemas.microsoft.com/office/drawing/2014/main" id="{DF83E90D-1CD4-419C-850A-CD5083CCAF9E}"/>
              </a:ext>
            </a:extLst>
          </p:cNvPr>
          <p:cNvSpPr txBox="1"/>
          <p:nvPr/>
        </p:nvSpPr>
        <p:spPr>
          <a:xfrm>
            <a:off x="8326715" y="2976474"/>
            <a:ext cx="338744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a:t>測試並針對每位訪客個人化，按一下即可套用人工智慧。</a:t>
            </a: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Target：</a:t>
            </a:r>
            <a:r>
              <a:rPr lang="zh-TW">
                <a:solidFill>
                  <a:schemeClr val="tx1"/>
                </a:solidFill>
                <a:latin typeface="+mj-lt"/>
              </a:rPr>
              <a:t>透過易於執行的測試，輕鬆地識別您的最佳內容。因此，您可以提供合適的體驗給合適的客戶。</a:t>
            </a:r>
          </a:p>
        </p:txBody>
      </p:sp>
      <p:grpSp>
        <p:nvGrpSpPr>
          <p:cNvPr id="62" name="Group 61">
            <a:extLst>
              <a:ext uri="{FF2B5EF4-FFF2-40B4-BE49-F238E27FC236}">
                <a16:creationId xmlns:a16="http://schemas.microsoft.com/office/drawing/2014/main" id="{90E37863-98CF-460C-8B75-885173848A67}"/>
              </a:ext>
            </a:extLst>
          </p:cNvPr>
          <p:cNvGrpSpPr/>
          <p:nvPr/>
        </p:nvGrpSpPr>
        <p:grpSpPr>
          <a:xfrm>
            <a:off x="340538" y="4213249"/>
            <a:ext cx="2448000" cy="403039"/>
            <a:chOff x="4000500" y="1895754"/>
            <a:chExt cx="1000125" cy="2664807"/>
          </a:xfrm>
        </p:grpSpPr>
        <p:sp>
          <p:nvSpPr>
            <p:cNvPr id="63" name="Rectangle: Rounded Corners 62">
              <a:extLst>
                <a:ext uri="{FF2B5EF4-FFF2-40B4-BE49-F238E27FC236}">
                  <a16:creationId xmlns:a16="http://schemas.microsoft.com/office/drawing/2014/main" id="{23285FB3-DE0A-4BC5-8F01-CEC394D4B7E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4" name="Rectangle: Rounded Corners 63">
              <a:extLst>
                <a:ext uri="{FF2B5EF4-FFF2-40B4-BE49-F238E27FC236}">
                  <a16:creationId xmlns:a16="http://schemas.microsoft.com/office/drawing/2014/main" id="{EE382DCE-B193-48F6-8AE2-E21E7BCEA01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2">
                    <a:extLst>
                      <a:ext uri="{A12FA001-AC4F-418D-AE19-62706E023703}">
                        <ahyp:hlinkClr xmlns:ahyp="http://schemas.microsoft.com/office/drawing/2018/hyperlinkcolor" val="tx"/>
                      </a:ext>
                    </a:extLst>
                  </a:hlinkClick>
                </a:rPr>
                <a:t>實作指南</a:t>
              </a:r>
              <a:endParaRPr lang="en-US" sz="1400">
                <a:solidFill>
                  <a:schemeClr val="bg1"/>
                </a:solidFill>
                <a:latin typeface="+mj-lt"/>
              </a:endParaRPr>
            </a:p>
          </p:txBody>
        </p:sp>
      </p:grpSp>
      <p:grpSp>
        <p:nvGrpSpPr>
          <p:cNvPr id="65" name="Group 64">
            <a:extLst>
              <a:ext uri="{FF2B5EF4-FFF2-40B4-BE49-F238E27FC236}">
                <a16:creationId xmlns:a16="http://schemas.microsoft.com/office/drawing/2014/main" id="{67F2607D-95E1-4268-8225-CD0A4279A5B1}"/>
              </a:ext>
            </a:extLst>
          </p:cNvPr>
          <p:cNvGrpSpPr/>
          <p:nvPr/>
        </p:nvGrpSpPr>
        <p:grpSpPr>
          <a:xfrm>
            <a:off x="2916214" y="4213249"/>
            <a:ext cx="2448000" cy="403039"/>
            <a:chOff x="4000500" y="1895754"/>
            <a:chExt cx="1000125" cy="2664807"/>
          </a:xfrm>
        </p:grpSpPr>
        <p:sp>
          <p:nvSpPr>
            <p:cNvPr id="66" name="Rectangle: Rounded Corners 65">
              <a:extLst>
                <a:ext uri="{FF2B5EF4-FFF2-40B4-BE49-F238E27FC236}">
                  <a16:creationId xmlns:a16="http://schemas.microsoft.com/office/drawing/2014/main" id="{FD4D50E3-E941-497E-A110-296AA9A3031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67" name="Rectangle: Rounded Corners 66">
              <a:extLst>
                <a:ext uri="{FF2B5EF4-FFF2-40B4-BE49-F238E27FC236}">
                  <a16:creationId xmlns:a16="http://schemas.microsoft.com/office/drawing/2014/main" id="{B8CD84B5-FE9C-4E3A-B1C6-64E55926497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3">
                    <a:extLst>
                      <a:ext uri="{A12FA001-AC4F-418D-AE19-62706E023703}">
                        <ahyp:hlinkClr xmlns:ahyp="http://schemas.microsoft.com/office/drawing/2018/hyperlinkcolor" val="tx"/>
                      </a:ext>
                    </a:extLst>
                  </a:hlinkClick>
                </a:rPr>
                <a:t>Target 社群</a:t>
              </a:r>
              <a:endParaRPr lang="en-US" sz="1400">
                <a:solidFill>
                  <a:schemeClr val="bg1"/>
                </a:solidFill>
                <a:latin typeface="+mj-lt"/>
              </a:endParaRPr>
            </a:p>
          </p:txBody>
        </p:sp>
      </p:grpSp>
      <p:grpSp>
        <p:nvGrpSpPr>
          <p:cNvPr id="68" name="Group 67">
            <a:extLst>
              <a:ext uri="{FF2B5EF4-FFF2-40B4-BE49-F238E27FC236}">
                <a16:creationId xmlns:a16="http://schemas.microsoft.com/office/drawing/2014/main" id="{077E077C-F463-4199-BD5D-DCC99E916F8E}"/>
              </a:ext>
            </a:extLst>
          </p:cNvPr>
          <p:cNvGrpSpPr/>
          <p:nvPr/>
        </p:nvGrpSpPr>
        <p:grpSpPr>
          <a:xfrm>
            <a:off x="5523397" y="4213249"/>
            <a:ext cx="2448000" cy="403039"/>
            <a:chOff x="4000500" y="1895754"/>
            <a:chExt cx="1000125" cy="2664807"/>
          </a:xfrm>
        </p:grpSpPr>
        <p:sp>
          <p:nvSpPr>
            <p:cNvPr id="69" name="Rectangle: Rounded Corners 68">
              <a:extLst>
                <a:ext uri="{FF2B5EF4-FFF2-40B4-BE49-F238E27FC236}">
                  <a16:creationId xmlns:a16="http://schemas.microsoft.com/office/drawing/2014/main" id="{3276103A-972D-4BE5-A77A-4631C17E68A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0" name="Rectangle: Rounded Corners 69">
              <a:extLst>
                <a:ext uri="{FF2B5EF4-FFF2-40B4-BE49-F238E27FC236}">
                  <a16:creationId xmlns:a16="http://schemas.microsoft.com/office/drawing/2014/main" id="{72F51E5E-5817-4668-BDD3-29ADC83E9589}"/>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zh-TW" sz="1400">
                  <a:solidFill>
                    <a:srgbClr val="FFFFFF"/>
                  </a:solidFill>
                  <a:latin typeface="+mj-lt"/>
                  <a:hlinkClick r:id="rId4">
                    <a:extLst>
                      <a:ext uri="{A12FA001-AC4F-418D-AE19-62706E023703}">
                        <ahyp:hlinkClr xmlns:ahyp="http://schemas.microsoft.com/office/drawing/2018/hyperlinkcolor" val="tx"/>
                      </a:ext>
                    </a:extLst>
                  </a:hlinkClick>
                </a:rPr>
                <a:t>學習與支援</a:t>
              </a:r>
            </a:p>
          </p:txBody>
        </p:sp>
      </p:grpSp>
      <p:grpSp>
        <p:nvGrpSpPr>
          <p:cNvPr id="71" name="Group 70">
            <a:extLst>
              <a:ext uri="{FF2B5EF4-FFF2-40B4-BE49-F238E27FC236}">
                <a16:creationId xmlns:a16="http://schemas.microsoft.com/office/drawing/2014/main" id="{E0468752-D48A-4397-842A-BBFB65CCA9FC}"/>
              </a:ext>
            </a:extLst>
          </p:cNvPr>
          <p:cNvGrpSpPr/>
          <p:nvPr/>
        </p:nvGrpSpPr>
        <p:grpSpPr>
          <a:xfrm>
            <a:off x="340538" y="4774564"/>
            <a:ext cx="2448000" cy="403039"/>
            <a:chOff x="4000500" y="1895754"/>
            <a:chExt cx="1000125" cy="2664807"/>
          </a:xfrm>
        </p:grpSpPr>
        <p:sp>
          <p:nvSpPr>
            <p:cNvPr id="72" name="Rectangle: Rounded Corners 71">
              <a:extLst>
                <a:ext uri="{FF2B5EF4-FFF2-40B4-BE49-F238E27FC236}">
                  <a16:creationId xmlns:a16="http://schemas.microsoft.com/office/drawing/2014/main" id="{BAE150F8-84B9-42CD-AF18-5D0F941CC78E}"/>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3" name="Rectangle: Rounded Corners 72">
              <a:extLst>
                <a:ext uri="{FF2B5EF4-FFF2-40B4-BE49-F238E27FC236}">
                  <a16:creationId xmlns:a16="http://schemas.microsoft.com/office/drawing/2014/main" id="{F19B6C10-4F0C-4418-9CA4-C8C8D589E28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5">
                    <a:extLst>
                      <a:ext uri="{A12FA001-AC4F-418D-AE19-62706E023703}">
                        <ahyp:hlinkClr xmlns:ahyp="http://schemas.microsoft.com/office/drawing/2018/hyperlinkcolor" val="tx"/>
                      </a:ext>
                    </a:extLst>
                  </a:hlinkClick>
                </a:rPr>
                <a:t>Target Exchange</a:t>
              </a:r>
              <a:endParaRPr lang="en-US" sz="1400">
                <a:solidFill>
                  <a:schemeClr val="bg1"/>
                </a:solidFill>
                <a:latin typeface="+mj-lt"/>
              </a:endParaRPr>
            </a:p>
          </p:txBody>
        </p:sp>
      </p:grpSp>
      <p:grpSp>
        <p:nvGrpSpPr>
          <p:cNvPr id="74" name="Group 73">
            <a:extLst>
              <a:ext uri="{FF2B5EF4-FFF2-40B4-BE49-F238E27FC236}">
                <a16:creationId xmlns:a16="http://schemas.microsoft.com/office/drawing/2014/main" id="{A30567CC-8DCD-40E4-9A25-DDDDCAD96CFF}"/>
              </a:ext>
            </a:extLst>
          </p:cNvPr>
          <p:cNvGrpSpPr/>
          <p:nvPr/>
        </p:nvGrpSpPr>
        <p:grpSpPr>
          <a:xfrm>
            <a:off x="2916214" y="4774564"/>
            <a:ext cx="2448000" cy="403039"/>
            <a:chOff x="4000500" y="1895754"/>
            <a:chExt cx="1000125" cy="2664807"/>
          </a:xfrm>
        </p:grpSpPr>
        <p:sp>
          <p:nvSpPr>
            <p:cNvPr id="75" name="Rectangle: Rounded Corners 74">
              <a:extLst>
                <a:ext uri="{FF2B5EF4-FFF2-40B4-BE49-F238E27FC236}">
                  <a16:creationId xmlns:a16="http://schemas.microsoft.com/office/drawing/2014/main" id="{461E0D6D-9BD2-4D09-89B0-A754E7913AC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C37984DC-E63B-4A65-B90B-4A8111710EEA}"/>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zh-TW" sz="1400">
                  <a:solidFill>
                    <a:srgbClr val="FFFFFF"/>
                  </a:solidFill>
                  <a:latin typeface="+mj-lt"/>
                  <a:hlinkClick r:id="rId6">
                    <a:extLst>
                      <a:ext uri="{A12FA001-AC4F-418D-AE19-62706E023703}">
                        <ahyp:hlinkClr xmlns:ahyp="http://schemas.microsoft.com/office/drawing/2018/hyperlinkcolor" val="tx"/>
                      </a:ext>
                    </a:extLst>
                  </a:hlinkClick>
                </a:rPr>
                <a:t>Target 文件</a:t>
              </a:r>
            </a:p>
          </p:txBody>
        </p:sp>
      </p:grpSp>
      <p:pic>
        <p:nvPicPr>
          <p:cNvPr id="7" name="Graphic 6">
            <a:extLst>
              <a:ext uri="{FF2B5EF4-FFF2-40B4-BE49-F238E27FC236}">
                <a16:creationId xmlns:a16="http://schemas.microsoft.com/office/drawing/2014/main" id="{AA6EC443-191A-4943-9F93-AED843D32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0642" y="2545028"/>
            <a:ext cx="378992" cy="403444"/>
          </a:xfrm>
          <a:prstGeom prst="rect">
            <a:avLst/>
          </a:prstGeom>
        </p:spPr>
      </p:pic>
      <p:pic>
        <p:nvPicPr>
          <p:cNvPr id="9" name="Graphic 8">
            <a:extLst>
              <a:ext uri="{FF2B5EF4-FFF2-40B4-BE49-F238E27FC236}">
                <a16:creationId xmlns:a16="http://schemas.microsoft.com/office/drawing/2014/main" id="{65F07D46-16F7-49F7-A60B-8C7DBE7FB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9661" y="2628181"/>
            <a:ext cx="372678" cy="248452"/>
          </a:xfrm>
          <a:prstGeom prst="rect">
            <a:avLst/>
          </a:prstGeom>
        </p:spPr>
      </p:pic>
      <p:pic>
        <p:nvPicPr>
          <p:cNvPr id="11" name="Graphic 10">
            <a:extLst>
              <a:ext uri="{FF2B5EF4-FFF2-40B4-BE49-F238E27FC236}">
                <a16:creationId xmlns:a16="http://schemas.microsoft.com/office/drawing/2014/main" id="{3380E531-5BE8-4ED0-9806-80EABE4F7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52" y="2565263"/>
            <a:ext cx="362974" cy="362974"/>
          </a:xfrm>
          <a:prstGeom prst="rect">
            <a:avLst/>
          </a:prstGeom>
        </p:spPr>
      </p:pic>
    </p:spTree>
    <p:extLst>
      <p:ext uri="{BB962C8B-B14F-4D97-AF65-F5344CB8AC3E}">
        <p14:creationId xmlns:p14="http://schemas.microsoft.com/office/powerpoint/2010/main" val="42470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331211F-4CD1-4F8C-9E59-A5EA7D4CA47E}"/>
              </a:ext>
            </a:extLst>
          </p:cNvPr>
          <p:cNvSpPr/>
          <p:nvPr/>
        </p:nvSpPr>
        <p:spPr>
          <a:xfrm>
            <a:off x="9684109"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1" name="Rectangle 60">
            <a:extLst>
              <a:ext uri="{FF2B5EF4-FFF2-40B4-BE49-F238E27FC236}">
                <a16:creationId xmlns:a16="http://schemas.microsoft.com/office/drawing/2014/main" id="{E8D9A636-C815-4C09-8A80-925CA1DCC80A}"/>
              </a:ext>
            </a:extLst>
          </p:cNvPr>
          <p:cNvSpPr/>
          <p:nvPr/>
        </p:nvSpPr>
        <p:spPr>
          <a:xfrm>
            <a:off x="7325537"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60" name="Rectangle 59">
            <a:extLst>
              <a:ext uri="{FF2B5EF4-FFF2-40B4-BE49-F238E27FC236}">
                <a16:creationId xmlns:a16="http://schemas.microsoft.com/office/drawing/2014/main" id="{D14D7F7A-7C29-410F-A3EE-C1E743EC1DA8}"/>
              </a:ext>
            </a:extLst>
          </p:cNvPr>
          <p:cNvSpPr/>
          <p:nvPr/>
        </p:nvSpPr>
        <p:spPr>
          <a:xfrm>
            <a:off x="4966965"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59" name="Rectangle 58">
            <a:extLst>
              <a:ext uri="{FF2B5EF4-FFF2-40B4-BE49-F238E27FC236}">
                <a16:creationId xmlns:a16="http://schemas.microsoft.com/office/drawing/2014/main" id="{939254C7-44A1-41CC-A401-6A5C6A65A181}"/>
              </a:ext>
            </a:extLst>
          </p:cNvPr>
          <p:cNvSpPr/>
          <p:nvPr/>
        </p:nvSpPr>
        <p:spPr>
          <a:xfrm>
            <a:off x="2599322" y="1739834"/>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3" name="Rectangle 2">
            <a:extLst>
              <a:ext uri="{FF2B5EF4-FFF2-40B4-BE49-F238E27FC236}">
                <a16:creationId xmlns:a16="http://schemas.microsoft.com/office/drawing/2014/main" id="{4B6EA9D5-E320-4A69-8BB4-A17FB0D257F0}"/>
              </a:ext>
            </a:extLst>
          </p:cNvPr>
          <p:cNvSpPr/>
          <p:nvPr/>
        </p:nvSpPr>
        <p:spPr>
          <a:xfrm>
            <a:off x="231680" y="1739835"/>
            <a:ext cx="2309416" cy="2216475"/>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Experience Manager：</a:t>
            </a:r>
            <a:r>
              <a:rPr lang="zh-TW">
                <a:solidFill>
                  <a:schemeClr val="tx1"/>
                </a:solidFill>
                <a:latin typeface="+mj-lt"/>
              </a:rPr>
              <a:t>功能強大的平台，從線上到實體互動都可在客戶歷程內管理並提供連線的數位體驗。</a:t>
            </a:r>
            <a:endParaRPr lang="en-US">
              <a:latin typeface="+mj-lt"/>
            </a:endParaRPr>
          </a:p>
        </p:txBody>
      </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892499"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zh-TW" sz="1400">
                  <a:solidFill>
                    <a:schemeClr val="bg1"/>
                  </a:solidFill>
                  <a:latin typeface="+mj-lt"/>
                  <a:hlinkClick r:id="rId2">
                    <a:extLst>
                      <a:ext uri="{A12FA001-AC4F-418D-AE19-62706E023703}">
                        <ahyp:hlinkClr xmlns:ahyp="http://schemas.microsoft.com/office/drawing/2018/hyperlinkcolor" val="tx"/>
                      </a:ext>
                    </a:extLst>
                  </a:hlinkClick>
                </a:rPr>
                <a:t>Experience Manager 社群</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478643"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zh-TW" sz="1400">
                  <a:solidFill>
                    <a:srgbClr val="FFFFFF"/>
                  </a:solidFill>
                  <a:latin typeface="+mj-lt"/>
                  <a:hlinkClick r:id="rId3">
                    <a:extLst>
                      <a:ext uri="{A12FA001-AC4F-418D-AE19-62706E023703}">
                        <ahyp:hlinkClr xmlns:ahyp="http://schemas.microsoft.com/office/drawing/2018/hyperlinkcolor" val="tx"/>
                      </a:ext>
                    </a:extLst>
                  </a:hlinkClick>
                </a:rPr>
                <a:t>學習與支援</a:t>
              </a: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054318"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zh-TW" sz="1400">
                  <a:solidFill>
                    <a:schemeClr val="bg1"/>
                  </a:solidFill>
                  <a:latin typeface="+mj-lt"/>
                  <a:hlinkClick r:id="rId4">
                    <a:extLst>
                      <a:ext uri="{A12FA001-AC4F-418D-AE19-62706E023703}">
                        <ahyp:hlinkClr xmlns:ahyp="http://schemas.microsoft.com/office/drawing/2018/hyperlinkcolor" val="tx"/>
                      </a:ext>
                    </a:extLst>
                  </a:hlinkClick>
                </a:rPr>
                <a:t>Core Components</a:t>
              </a:r>
              <a:endParaRPr lang="en-US" sz="1400">
                <a:solidFill>
                  <a:schemeClr val="bg1"/>
                </a:solidFill>
                <a:latin typeface="+mj-lt"/>
              </a:endParaRPr>
            </a:p>
          </p:txBody>
        </p:sp>
      </p:grpSp>
      <p:grpSp>
        <p:nvGrpSpPr>
          <p:cNvPr id="40" name="Group 39">
            <a:extLst>
              <a:ext uri="{FF2B5EF4-FFF2-40B4-BE49-F238E27FC236}">
                <a16:creationId xmlns:a16="http://schemas.microsoft.com/office/drawing/2014/main" id="{4A6A09D1-5181-4443-9C5B-2C827A49DC03}"/>
              </a:ext>
            </a:extLst>
          </p:cNvPr>
          <p:cNvGrpSpPr/>
          <p:nvPr/>
        </p:nvGrpSpPr>
        <p:grpSpPr>
          <a:xfrm>
            <a:off x="8632055" y="4213249"/>
            <a:ext cx="2448000" cy="403039"/>
            <a:chOff x="4000500" y="1895754"/>
            <a:chExt cx="1000125" cy="2664807"/>
          </a:xfrm>
        </p:grpSpPr>
        <p:sp>
          <p:nvSpPr>
            <p:cNvPr id="41" name="Rectangle: Rounded Corners 40">
              <a:extLst>
                <a:ext uri="{FF2B5EF4-FFF2-40B4-BE49-F238E27FC236}">
                  <a16:creationId xmlns:a16="http://schemas.microsoft.com/office/drawing/2014/main" id="{335A0DD6-2CEA-48ED-B9A4-8C59FFC7967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2" name="Rectangle: Rounded Corners 41">
              <a:extLst>
                <a:ext uri="{FF2B5EF4-FFF2-40B4-BE49-F238E27FC236}">
                  <a16:creationId xmlns:a16="http://schemas.microsoft.com/office/drawing/2014/main" id="{16BA6C00-24C6-47D7-9875-3087C5E870E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zh-TW" sz="1400">
                  <a:solidFill>
                    <a:schemeClr val="bg1"/>
                  </a:solidFill>
                  <a:latin typeface="+mj-lt"/>
                  <a:hlinkClick r:id="rId5">
                    <a:extLst>
                      <a:ext uri="{A12FA001-AC4F-418D-AE19-62706E023703}">
                        <ahyp:hlinkClr xmlns:ahyp="http://schemas.microsoft.com/office/drawing/2018/hyperlinkcolor" val="tx"/>
                      </a:ext>
                    </a:extLst>
                  </a:hlinkClick>
                </a:rPr>
                <a:t>要求專家諮詢</a:t>
              </a:r>
              <a:endParaRPr lang="en-US" sz="1400">
                <a:solidFill>
                  <a:schemeClr val="bg1"/>
                </a:solidFill>
                <a:latin typeface="+mj-lt"/>
              </a:endParaRP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7" y="4774564"/>
            <a:ext cx="3417007"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zh-TW" sz="1400">
                  <a:solidFill>
                    <a:schemeClr val="bg1"/>
                  </a:solidFill>
                  <a:latin typeface="+mj-lt"/>
                  <a:hlinkClick r:id="rId6">
                    <a:extLst>
                      <a:ext uri="{A12FA001-AC4F-418D-AE19-62706E023703}">
                        <ahyp:hlinkClr xmlns:ahyp="http://schemas.microsoft.com/office/drawing/2018/hyperlinkcolor" val="tx"/>
                      </a:ext>
                    </a:extLst>
                  </a:hlinkClick>
                </a:rPr>
                <a:t>Experience Manager 安全性更新</a:t>
              </a:r>
              <a:endParaRPr lang="en-US" sz="1400">
                <a:solidFill>
                  <a:schemeClr val="bg1"/>
                </a:solidFill>
                <a:latin typeface="+mj-lt"/>
              </a:endParaRP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3949001" y="4774563"/>
            <a:ext cx="2972508"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zh-TW" sz="1400">
                  <a:solidFill>
                    <a:schemeClr val="bg1"/>
                  </a:solidFill>
                  <a:latin typeface="+mj-lt"/>
                  <a:hlinkClick r:id="rId7">
                    <a:extLst>
                      <a:ext uri="{A12FA001-AC4F-418D-AE19-62706E023703}">
                        <ahyp:hlinkClr xmlns:ahyp="http://schemas.microsoft.com/office/drawing/2018/hyperlinkcolor" val="tx"/>
                      </a:ext>
                    </a:extLst>
                  </a:hlinkClick>
                </a:rPr>
                <a:t>實施指南 AEM Sites</a:t>
              </a:r>
              <a:endParaRPr lang="en-US" sz="1400">
                <a:solidFill>
                  <a:schemeClr val="bg1"/>
                </a:solidFill>
                <a:latin typeface="+mj-lt"/>
              </a:endParaRP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062669" y="4774563"/>
            <a:ext cx="3970365"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zh-TW" sz="1400">
                  <a:solidFill>
                    <a:schemeClr val="bg1"/>
                  </a:solidFill>
                  <a:latin typeface="+mj-lt"/>
                  <a:hlinkClick r:id="rId8">
                    <a:extLst>
                      <a:ext uri="{A12FA001-AC4F-418D-AE19-62706E023703}">
                        <ahyp:hlinkClr xmlns:ahyp="http://schemas.microsoft.com/office/drawing/2018/hyperlinkcolor" val="tx"/>
                      </a:ext>
                    </a:extLst>
                  </a:hlinkClick>
                </a:rPr>
                <a:t>實施指南 Experience Manager Assets</a:t>
              </a:r>
              <a:endParaRPr lang="en-US" sz="1400">
                <a:solidFill>
                  <a:schemeClr val="bg1"/>
                </a:solidFill>
                <a:latin typeface="+mj-lt"/>
              </a:endParaRP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6" y="5349330"/>
            <a:ext cx="437142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zh-TW" sz="1400">
                  <a:solidFill>
                    <a:schemeClr val="bg1"/>
                  </a:solidFill>
                  <a:latin typeface="+mj-lt"/>
                  <a:hlinkClick r:id="rId9">
                    <a:extLst>
                      <a:ext uri="{A12FA001-AC4F-418D-AE19-62706E023703}">
                        <ahyp:hlinkClr xmlns:ahyp="http://schemas.microsoft.com/office/drawing/2018/hyperlinkcolor" val="tx"/>
                      </a:ext>
                    </a:extLst>
                  </a:hlinkClick>
                </a:rPr>
                <a:t>實施指南 Experience Manager Forms</a:t>
              </a:r>
              <a:endParaRPr lang="en-US" sz="1400">
                <a:solidFill>
                  <a:schemeClr val="bg1"/>
                </a:solidFill>
                <a:latin typeface="+mj-lt"/>
              </a:endParaRPr>
            </a:p>
          </p:txBody>
        </p:sp>
      </p:grpSp>
      <p:grpSp>
        <p:nvGrpSpPr>
          <p:cNvPr id="51" name="Group 50">
            <a:extLst>
              <a:ext uri="{FF2B5EF4-FFF2-40B4-BE49-F238E27FC236}">
                <a16:creationId xmlns:a16="http://schemas.microsoft.com/office/drawing/2014/main" id="{2F871C84-8ECE-4508-A518-DBEEAFA67A0F}"/>
              </a:ext>
            </a:extLst>
          </p:cNvPr>
          <p:cNvGrpSpPr/>
          <p:nvPr/>
        </p:nvGrpSpPr>
        <p:grpSpPr>
          <a:xfrm>
            <a:off x="4944977" y="5349329"/>
            <a:ext cx="4189991" cy="403039"/>
            <a:chOff x="4000500" y="1895754"/>
            <a:chExt cx="1000125" cy="2664807"/>
          </a:xfrm>
        </p:grpSpPr>
        <p:sp>
          <p:nvSpPr>
            <p:cNvPr id="52" name="Rectangle: Rounded Corners 51">
              <a:extLst>
                <a:ext uri="{FF2B5EF4-FFF2-40B4-BE49-F238E27FC236}">
                  <a16:creationId xmlns:a16="http://schemas.microsoft.com/office/drawing/2014/main" id="{851C985A-7273-410F-9C01-216803BBA59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3" name="Rectangle: Rounded Corners 52">
              <a:extLst>
                <a:ext uri="{FF2B5EF4-FFF2-40B4-BE49-F238E27FC236}">
                  <a16:creationId xmlns:a16="http://schemas.microsoft.com/office/drawing/2014/main" id="{BD5BB37B-CF7C-4646-AD9F-F8BD38BED4B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zh-TW" sz="1400">
                  <a:solidFill>
                    <a:schemeClr val="bg1"/>
                  </a:solidFill>
                  <a:latin typeface="+mj-lt"/>
                  <a:hlinkClick r:id="rId10">
                    <a:extLst>
                      <a:ext uri="{A12FA001-AC4F-418D-AE19-62706E023703}">
                        <ahyp:hlinkClr xmlns:ahyp="http://schemas.microsoft.com/office/drawing/2018/hyperlinkcolor" val="tx"/>
                      </a:ext>
                    </a:extLst>
                  </a:hlinkClick>
                </a:rPr>
                <a:t>Experience Manager as a Cloud Service 概觀</a:t>
              </a:r>
              <a:endParaRPr lang="en-US" sz="1400">
                <a:solidFill>
                  <a:schemeClr val="bg1"/>
                </a:solidFill>
                <a:latin typeface="+mj-lt"/>
              </a:endParaRPr>
            </a:p>
          </p:txBody>
        </p:sp>
      </p:grpSp>
      <p:grpSp>
        <p:nvGrpSpPr>
          <p:cNvPr id="54" name="Group 53">
            <a:extLst>
              <a:ext uri="{FF2B5EF4-FFF2-40B4-BE49-F238E27FC236}">
                <a16:creationId xmlns:a16="http://schemas.microsoft.com/office/drawing/2014/main" id="{48BF0802-7EBB-4428-8831-9C705EBA8590}"/>
              </a:ext>
            </a:extLst>
          </p:cNvPr>
          <p:cNvGrpSpPr/>
          <p:nvPr/>
        </p:nvGrpSpPr>
        <p:grpSpPr>
          <a:xfrm>
            <a:off x="3687690" y="5911758"/>
            <a:ext cx="5877277" cy="412110"/>
            <a:chOff x="4000500" y="1895754"/>
            <a:chExt cx="1000125" cy="2664807"/>
          </a:xfrm>
        </p:grpSpPr>
        <p:sp>
          <p:nvSpPr>
            <p:cNvPr id="55" name="Rectangle: Rounded Corners 54">
              <a:extLst>
                <a:ext uri="{FF2B5EF4-FFF2-40B4-BE49-F238E27FC236}">
                  <a16:creationId xmlns:a16="http://schemas.microsoft.com/office/drawing/2014/main" id="{DCBA0A40-4ACB-45E8-A44A-F1877478A66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6" name="Rectangle: Rounded Corners 55">
              <a:extLst>
                <a:ext uri="{FF2B5EF4-FFF2-40B4-BE49-F238E27FC236}">
                  <a16:creationId xmlns:a16="http://schemas.microsoft.com/office/drawing/2014/main" id="{177F306C-7460-4E15-A99C-F85F885F10F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zh-TW" sz="1400">
                  <a:solidFill>
                    <a:schemeClr val="bg1"/>
                  </a:solidFill>
                  <a:latin typeface="+mj-lt"/>
                  <a:hlinkClick r:id="rId11">
                    <a:extLst>
                      <a:ext uri="{A12FA001-AC4F-418D-AE19-62706E023703}">
                        <ahyp:hlinkClr xmlns:ahyp="http://schemas.microsoft.com/office/drawing/2018/hyperlinkcolor" val="tx"/>
                      </a:ext>
                    </a:extLst>
                  </a:hlinkClick>
                </a:rPr>
                <a:t>Experience Manager as Cloud Service 用戶和實施指南 </a:t>
              </a:r>
              <a:endParaRPr lang="en-US" sz="1400">
                <a:solidFill>
                  <a:schemeClr val="bg1"/>
                </a:solidFill>
                <a:latin typeface="+mj-lt"/>
              </a:endParaRPr>
            </a:p>
          </p:txBody>
        </p:sp>
      </p:grpSp>
      <p:grpSp>
        <p:nvGrpSpPr>
          <p:cNvPr id="155" name="Group 154">
            <a:extLst>
              <a:ext uri="{FF2B5EF4-FFF2-40B4-BE49-F238E27FC236}">
                <a16:creationId xmlns:a16="http://schemas.microsoft.com/office/drawing/2014/main" id="{C6CC5046-A70A-4FA7-BFC3-690C83E8ABAA}"/>
              </a:ext>
            </a:extLst>
          </p:cNvPr>
          <p:cNvGrpSpPr/>
          <p:nvPr/>
        </p:nvGrpSpPr>
        <p:grpSpPr>
          <a:xfrm>
            <a:off x="245178" y="1736592"/>
            <a:ext cx="2264128" cy="513060"/>
            <a:chOff x="4000500" y="1895754"/>
            <a:chExt cx="1000125" cy="2664807"/>
          </a:xfrm>
        </p:grpSpPr>
        <p:sp>
          <p:nvSpPr>
            <p:cNvPr id="156" name="Rectangle: Rounded Corners 155">
              <a:extLst>
                <a:ext uri="{FF2B5EF4-FFF2-40B4-BE49-F238E27FC236}">
                  <a16:creationId xmlns:a16="http://schemas.microsoft.com/office/drawing/2014/main" id="{B0064B28-A0D9-4EEF-B0B5-BC5E6EFB2C8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7" name="Rectangle: Rounded Corners 156">
              <a:extLst>
                <a:ext uri="{FF2B5EF4-FFF2-40B4-BE49-F238E27FC236}">
                  <a16:creationId xmlns:a16="http://schemas.microsoft.com/office/drawing/2014/main" id="{AB1F39F6-C7B5-4BE1-B033-483992048D7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zh-TW" sz="1600" kern="0">
                  <a:solidFill>
                    <a:srgbClr val="FFFFFF"/>
                  </a:solidFill>
                  <a:latin typeface="Adobe Clean ExtraBold"/>
                </a:rPr>
                <a:t>內容管理系統</a:t>
              </a:r>
            </a:p>
          </p:txBody>
        </p:sp>
      </p:grpSp>
      <p:grpSp>
        <p:nvGrpSpPr>
          <p:cNvPr id="176" name="Group 175">
            <a:extLst>
              <a:ext uri="{FF2B5EF4-FFF2-40B4-BE49-F238E27FC236}">
                <a16:creationId xmlns:a16="http://schemas.microsoft.com/office/drawing/2014/main" id="{7489C753-717A-46F9-A238-E97AC81A853D}"/>
              </a:ext>
            </a:extLst>
          </p:cNvPr>
          <p:cNvGrpSpPr/>
          <p:nvPr/>
        </p:nvGrpSpPr>
        <p:grpSpPr>
          <a:xfrm>
            <a:off x="2604557" y="1736592"/>
            <a:ext cx="2264128" cy="513060"/>
            <a:chOff x="4000500" y="1895754"/>
            <a:chExt cx="1000125" cy="2664807"/>
          </a:xfrm>
        </p:grpSpPr>
        <p:sp>
          <p:nvSpPr>
            <p:cNvPr id="177" name="Rectangle: Rounded Corners 176">
              <a:extLst>
                <a:ext uri="{FF2B5EF4-FFF2-40B4-BE49-F238E27FC236}">
                  <a16:creationId xmlns:a16="http://schemas.microsoft.com/office/drawing/2014/main" id="{2CA67D79-309C-4D39-8025-788C2A348356}"/>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78" name="Rectangle: Rounded Corners 177">
              <a:extLst>
                <a:ext uri="{FF2B5EF4-FFF2-40B4-BE49-F238E27FC236}">
                  <a16:creationId xmlns:a16="http://schemas.microsoft.com/office/drawing/2014/main" id="{389A6B03-FF49-4A21-BF19-14A21B3D559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zh-TW" sz="1600" kern="0">
                  <a:solidFill>
                    <a:srgbClr val="FFFFFF"/>
                  </a:solidFill>
                  <a:latin typeface="Adobe Clean ExtraBold"/>
                </a:rPr>
                <a:t>數位資產管理</a:t>
              </a:r>
            </a:p>
          </p:txBody>
        </p:sp>
      </p:grpSp>
      <p:grpSp>
        <p:nvGrpSpPr>
          <p:cNvPr id="179" name="Group 178">
            <a:extLst>
              <a:ext uri="{FF2B5EF4-FFF2-40B4-BE49-F238E27FC236}">
                <a16:creationId xmlns:a16="http://schemas.microsoft.com/office/drawing/2014/main" id="{9577391B-275B-42EE-B6AC-3E0653BAA486}"/>
              </a:ext>
            </a:extLst>
          </p:cNvPr>
          <p:cNvGrpSpPr/>
          <p:nvPr/>
        </p:nvGrpSpPr>
        <p:grpSpPr>
          <a:xfrm>
            <a:off x="4963936" y="1736592"/>
            <a:ext cx="2264128" cy="513060"/>
            <a:chOff x="4000500" y="1895754"/>
            <a:chExt cx="1000125" cy="2664807"/>
          </a:xfrm>
        </p:grpSpPr>
        <p:sp>
          <p:nvSpPr>
            <p:cNvPr id="180" name="Rectangle: Rounded Corners 179">
              <a:extLst>
                <a:ext uri="{FF2B5EF4-FFF2-40B4-BE49-F238E27FC236}">
                  <a16:creationId xmlns:a16="http://schemas.microsoft.com/office/drawing/2014/main" id="{5D8A20BF-E4B9-4CB0-9893-0364AB384449}"/>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1" name="Rectangle: Rounded Corners 180">
              <a:extLst>
                <a:ext uri="{FF2B5EF4-FFF2-40B4-BE49-F238E27FC236}">
                  <a16:creationId xmlns:a16="http://schemas.microsoft.com/office/drawing/2014/main" id="{698CE9E4-B936-498A-A2AA-7877D7AD58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zh-TW" sz="1600" kern="0">
                  <a:solidFill>
                    <a:srgbClr val="FFFFFF"/>
                  </a:solidFill>
                  <a:latin typeface="Adobe Clean ExtraBold"/>
                </a:rPr>
                <a:t>數位註冊</a:t>
              </a:r>
              <a:br/>
              <a:r>
                <a:rPr lang="zh-TW" sz="1600" kern="0">
                  <a:solidFill>
                    <a:srgbClr val="FFFFFF"/>
                  </a:solidFill>
                  <a:latin typeface="Adobe Clean ExtraBold"/>
                </a:rPr>
                <a:t>和 Forms</a:t>
              </a:r>
            </a:p>
          </p:txBody>
        </p:sp>
      </p:grpSp>
      <p:grpSp>
        <p:nvGrpSpPr>
          <p:cNvPr id="182" name="Group 181">
            <a:extLst>
              <a:ext uri="{FF2B5EF4-FFF2-40B4-BE49-F238E27FC236}">
                <a16:creationId xmlns:a16="http://schemas.microsoft.com/office/drawing/2014/main" id="{4E85E927-E407-4EC0-BA6A-FEDBD15807D0}"/>
              </a:ext>
            </a:extLst>
          </p:cNvPr>
          <p:cNvGrpSpPr/>
          <p:nvPr/>
        </p:nvGrpSpPr>
        <p:grpSpPr>
          <a:xfrm>
            <a:off x="7323315" y="1736592"/>
            <a:ext cx="2264128" cy="513060"/>
            <a:chOff x="4000500" y="1895754"/>
            <a:chExt cx="1000125" cy="2664807"/>
          </a:xfrm>
        </p:grpSpPr>
        <p:sp>
          <p:nvSpPr>
            <p:cNvPr id="183" name="Rectangle: Rounded Corners 182">
              <a:extLst>
                <a:ext uri="{FF2B5EF4-FFF2-40B4-BE49-F238E27FC236}">
                  <a16:creationId xmlns:a16="http://schemas.microsoft.com/office/drawing/2014/main" id="{723FF75F-6449-4DE9-B65F-6EF3338FD3AB}"/>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4" name="Rectangle: Rounded Corners 183">
              <a:extLst>
                <a:ext uri="{FF2B5EF4-FFF2-40B4-BE49-F238E27FC236}">
                  <a16:creationId xmlns:a16="http://schemas.microsoft.com/office/drawing/2014/main" id="{63FD617E-F543-46FE-8FBB-8CBC6E4F276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defRPr/>
              </a:pPr>
              <a:r>
                <a:rPr lang="zh-TW" sz="1600" kern="0">
                  <a:solidFill>
                    <a:srgbClr val="FFFFFF"/>
                  </a:solidFill>
                  <a:latin typeface="Adobe Clean ExtraBold"/>
                </a:rPr>
                <a:t>AEM Cloud Service</a:t>
              </a:r>
            </a:p>
          </p:txBody>
        </p:sp>
      </p:grpSp>
      <p:grpSp>
        <p:nvGrpSpPr>
          <p:cNvPr id="185" name="Group 184">
            <a:extLst>
              <a:ext uri="{FF2B5EF4-FFF2-40B4-BE49-F238E27FC236}">
                <a16:creationId xmlns:a16="http://schemas.microsoft.com/office/drawing/2014/main" id="{5CE51B79-CBCD-431C-9EF9-9F340E91AAE5}"/>
              </a:ext>
            </a:extLst>
          </p:cNvPr>
          <p:cNvGrpSpPr/>
          <p:nvPr/>
        </p:nvGrpSpPr>
        <p:grpSpPr>
          <a:xfrm>
            <a:off x="9682694" y="1736592"/>
            <a:ext cx="2264128" cy="513060"/>
            <a:chOff x="4000500" y="1895754"/>
            <a:chExt cx="1000125" cy="2664807"/>
          </a:xfrm>
        </p:grpSpPr>
        <p:sp>
          <p:nvSpPr>
            <p:cNvPr id="186" name="Rectangle: Rounded Corners 185">
              <a:extLst>
                <a:ext uri="{FF2B5EF4-FFF2-40B4-BE49-F238E27FC236}">
                  <a16:creationId xmlns:a16="http://schemas.microsoft.com/office/drawing/2014/main" id="{14DA189A-C267-424D-A84A-F0CDF5AE362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87" name="Rectangle: Rounded Corners 186">
              <a:extLst>
                <a:ext uri="{FF2B5EF4-FFF2-40B4-BE49-F238E27FC236}">
                  <a16:creationId xmlns:a16="http://schemas.microsoft.com/office/drawing/2014/main" id="{DD755E4B-249D-4EF5-BE63-D80F3F32114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600" kern="0">
                  <a:solidFill>
                    <a:srgbClr val="FFFFFF"/>
                  </a:solidFill>
                  <a:latin typeface="Adobe Clean ExtraBold"/>
                </a:rPr>
                <a:t>數位看板</a:t>
              </a:r>
            </a:p>
          </p:txBody>
        </p:sp>
      </p:grpSp>
      <p:sp>
        <p:nvSpPr>
          <p:cNvPr id="188" name="TextBox 187">
            <a:extLst>
              <a:ext uri="{FF2B5EF4-FFF2-40B4-BE49-F238E27FC236}">
                <a16:creationId xmlns:a16="http://schemas.microsoft.com/office/drawing/2014/main" id="{91650633-82F8-41C9-8AAB-0DBF5B9A7113}"/>
              </a:ext>
            </a:extLst>
          </p:cNvPr>
          <p:cNvSpPr txBox="1"/>
          <p:nvPr/>
        </p:nvSpPr>
        <p:spPr>
          <a:xfrm>
            <a:off x="278037" y="2733042"/>
            <a:ext cx="219841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200"/>
              <a:t>使用能夠輕鬆調整規模的自動化工具，建立並管理橫跨所有頻道的數位體驗。</a:t>
            </a:r>
          </a:p>
        </p:txBody>
      </p:sp>
      <p:sp>
        <p:nvSpPr>
          <p:cNvPr id="189" name="TextBox 188">
            <a:extLst>
              <a:ext uri="{FF2B5EF4-FFF2-40B4-BE49-F238E27FC236}">
                <a16:creationId xmlns:a16="http://schemas.microsoft.com/office/drawing/2014/main" id="{A5E8DA56-BC77-4400-A60D-3A2B03E83152}"/>
              </a:ext>
            </a:extLst>
          </p:cNvPr>
          <p:cNvSpPr txBox="1"/>
          <p:nvPr/>
        </p:nvSpPr>
        <p:spPr>
          <a:xfrm>
            <a:off x="2641995" y="2733042"/>
            <a:ext cx="2198410" cy="830997"/>
          </a:xfrm>
          <a:prstGeom prst="rect">
            <a:avLst/>
          </a:prstGeom>
          <a:noFill/>
        </p:spPr>
        <p:txBody>
          <a:bodyPr wrap="square">
            <a:spAutoFit/>
          </a:bodyPr>
          <a:lstStyle/>
          <a:p>
            <a:pPr algn="ctr">
              <a:defRPr/>
            </a:pPr>
            <a:r>
              <a:rPr lang="zh-TW" sz="1200"/>
              <a:t>投入更多時間在體驗上，減少搜尋和調整內容的時間。</a:t>
            </a:r>
          </a:p>
        </p:txBody>
      </p:sp>
      <p:sp>
        <p:nvSpPr>
          <p:cNvPr id="190" name="TextBox 189">
            <a:extLst>
              <a:ext uri="{FF2B5EF4-FFF2-40B4-BE49-F238E27FC236}">
                <a16:creationId xmlns:a16="http://schemas.microsoft.com/office/drawing/2014/main" id="{F9EE1822-5188-42B6-A81D-2EB1443E4EB4}"/>
              </a:ext>
            </a:extLst>
          </p:cNvPr>
          <p:cNvSpPr txBox="1"/>
          <p:nvPr/>
        </p:nvSpPr>
        <p:spPr>
          <a:xfrm>
            <a:off x="5005953" y="2733042"/>
            <a:ext cx="219841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200"/>
              <a:t>連接您的表單和通訊程序的端對端解決方案。</a:t>
            </a:r>
          </a:p>
        </p:txBody>
      </p:sp>
      <p:sp>
        <p:nvSpPr>
          <p:cNvPr id="191" name="TextBox 190">
            <a:extLst>
              <a:ext uri="{FF2B5EF4-FFF2-40B4-BE49-F238E27FC236}">
                <a16:creationId xmlns:a16="http://schemas.microsoft.com/office/drawing/2014/main" id="{A21EF16B-8DFE-4343-8ECB-1647A132B036}"/>
              </a:ext>
            </a:extLst>
          </p:cNvPr>
          <p:cNvSpPr txBox="1"/>
          <p:nvPr/>
        </p:nvSpPr>
        <p:spPr>
          <a:xfrm>
            <a:off x="7369911" y="2733042"/>
            <a:ext cx="2198410" cy="1015663"/>
          </a:xfrm>
          <a:prstGeom prst="rect">
            <a:avLst/>
          </a:prstGeom>
          <a:noFill/>
        </p:spPr>
        <p:txBody>
          <a:bodyPr wrap="square">
            <a:spAutoFit/>
          </a:bodyPr>
          <a:lstStyle/>
          <a:p>
            <a:pPr algn="ctr">
              <a:defRPr/>
            </a:pPr>
            <a:r>
              <a:rPr lang="zh-TW" sz="1200"/>
              <a:t>第一個雲端原生企業級內容管理系統，具備最佳性能和卓越的 SLA 及安全性。</a:t>
            </a:r>
          </a:p>
        </p:txBody>
      </p:sp>
      <p:sp>
        <p:nvSpPr>
          <p:cNvPr id="192" name="TextBox 191">
            <a:extLst>
              <a:ext uri="{FF2B5EF4-FFF2-40B4-BE49-F238E27FC236}">
                <a16:creationId xmlns:a16="http://schemas.microsoft.com/office/drawing/2014/main" id="{E808A490-122A-4878-B51A-B3209D20AD56}"/>
              </a:ext>
            </a:extLst>
          </p:cNvPr>
          <p:cNvSpPr txBox="1"/>
          <p:nvPr/>
        </p:nvSpPr>
        <p:spPr>
          <a:xfrm>
            <a:off x="9733869" y="2733042"/>
            <a:ext cx="219841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200"/>
              <a:t>輕鬆將線上和店內體驗與互動式看板 (對於客戶資料和側邊觸發回應靈敏) 串連。</a:t>
            </a:r>
          </a:p>
        </p:txBody>
      </p:sp>
      <p:pic>
        <p:nvPicPr>
          <p:cNvPr id="5" name="Graphic 4" descr="訊號大綱">
            <a:extLst>
              <a:ext uri="{FF2B5EF4-FFF2-40B4-BE49-F238E27FC236}">
                <a16:creationId xmlns:a16="http://schemas.microsoft.com/office/drawing/2014/main" id="{79CF7A54-F0FA-41C7-99E0-446020C145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17626" y="2290752"/>
            <a:ext cx="535329" cy="535329"/>
          </a:xfrm>
          <a:prstGeom prst="rect">
            <a:avLst/>
          </a:prstGeom>
        </p:spPr>
      </p:pic>
      <p:pic>
        <p:nvPicPr>
          <p:cNvPr id="7" name="Graphic 6" descr="同步雲端大綱">
            <a:extLst>
              <a:ext uri="{FF2B5EF4-FFF2-40B4-BE49-F238E27FC236}">
                <a16:creationId xmlns:a16="http://schemas.microsoft.com/office/drawing/2014/main" id="{371819C5-9D0F-48C5-99E9-573A51C0BF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4292" y="2309395"/>
            <a:ext cx="535329" cy="535329"/>
          </a:xfrm>
          <a:prstGeom prst="rect">
            <a:avLst/>
          </a:prstGeom>
        </p:spPr>
      </p:pic>
      <p:pic>
        <p:nvPicPr>
          <p:cNvPr id="10" name="Graphic 9" descr="雲端運算大綱">
            <a:extLst>
              <a:ext uri="{FF2B5EF4-FFF2-40B4-BE49-F238E27FC236}">
                <a16:creationId xmlns:a16="http://schemas.microsoft.com/office/drawing/2014/main" id="{9293A025-9C38-42FF-86F2-1DE48BCAAB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7071" y="2299824"/>
            <a:ext cx="535329" cy="535329"/>
          </a:xfrm>
          <a:prstGeom prst="rect">
            <a:avLst/>
          </a:prstGeom>
        </p:spPr>
      </p:pic>
      <p:pic>
        <p:nvPicPr>
          <p:cNvPr id="12" name="Graphic 11" descr="剪貼簿大綱">
            <a:extLst>
              <a:ext uri="{FF2B5EF4-FFF2-40B4-BE49-F238E27FC236}">
                <a16:creationId xmlns:a16="http://schemas.microsoft.com/office/drawing/2014/main" id="{C55629E4-044C-4F7B-991A-85A2C7B6B3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37493" y="2290753"/>
            <a:ext cx="535329" cy="535329"/>
          </a:xfrm>
          <a:prstGeom prst="rect">
            <a:avLst/>
          </a:prstGeom>
        </p:spPr>
      </p:pic>
      <p:pic>
        <p:nvPicPr>
          <p:cNvPr id="14" name="Graphic 13" descr="階層大綱">
            <a:extLst>
              <a:ext uri="{FF2B5EF4-FFF2-40B4-BE49-F238E27FC236}">
                <a16:creationId xmlns:a16="http://schemas.microsoft.com/office/drawing/2014/main" id="{616B07D7-6FC9-4C31-8267-74DD07FCAE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41" y="2293649"/>
            <a:ext cx="535329" cy="535329"/>
          </a:xfrm>
          <a:prstGeom prst="rect">
            <a:avLst/>
          </a:prstGeom>
        </p:spPr>
      </p:pic>
      <p:grpSp>
        <p:nvGrpSpPr>
          <p:cNvPr id="64" name="Group 63">
            <a:extLst>
              <a:ext uri="{FF2B5EF4-FFF2-40B4-BE49-F238E27FC236}">
                <a16:creationId xmlns:a16="http://schemas.microsoft.com/office/drawing/2014/main" id="{2014BB76-1C3F-40A3-8F54-6009A881EB19}"/>
              </a:ext>
            </a:extLst>
          </p:cNvPr>
          <p:cNvGrpSpPr/>
          <p:nvPr/>
        </p:nvGrpSpPr>
        <p:grpSpPr>
          <a:xfrm>
            <a:off x="339927" y="5909605"/>
            <a:ext cx="3173714" cy="403039"/>
            <a:chOff x="4000500" y="1895754"/>
            <a:chExt cx="1000125" cy="2664807"/>
          </a:xfrm>
        </p:grpSpPr>
        <p:sp>
          <p:nvSpPr>
            <p:cNvPr id="65" name="Rectangle: Rounded Corners 64">
              <a:extLst>
                <a:ext uri="{FF2B5EF4-FFF2-40B4-BE49-F238E27FC236}">
                  <a16:creationId xmlns:a16="http://schemas.microsoft.com/office/drawing/2014/main" id="{7F22AC29-0BCA-4CD1-9057-C4B8D373C72C}"/>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66" name="Rectangle: Rounded Corners 65">
              <a:extLst>
                <a:ext uri="{FF2B5EF4-FFF2-40B4-BE49-F238E27FC236}">
                  <a16:creationId xmlns:a16="http://schemas.microsoft.com/office/drawing/2014/main" id="{7B4E6C50-4626-497F-A2BF-418A51BBCD7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zh-TW" sz="1400">
                  <a:solidFill>
                    <a:srgbClr val="FFFFFF"/>
                  </a:solidFill>
                  <a:latin typeface="+mj-lt"/>
                  <a:hlinkClick r:id="rId22">
                    <a:extLst>
                      <a:ext uri="{A12FA001-AC4F-418D-AE19-62706E023703}">
                        <ahyp:hlinkClr xmlns:ahyp="http://schemas.microsoft.com/office/drawing/2018/hyperlinkcolor" val="tx"/>
                      </a:ext>
                    </a:extLst>
                  </a:hlinkClick>
                </a:rPr>
                <a:t>Experience Manager 文件</a:t>
              </a:r>
              <a:endParaRPr lang="en-US">
                <a:solidFill>
                  <a:srgbClr val="FFFFFF"/>
                </a:solidFill>
              </a:endParaRPr>
            </a:p>
          </p:txBody>
        </p:sp>
      </p:grpSp>
    </p:spTree>
    <p:extLst>
      <p:ext uri="{BB962C8B-B14F-4D97-AF65-F5344CB8AC3E}">
        <p14:creationId xmlns:p14="http://schemas.microsoft.com/office/powerpoint/2010/main" val="16093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Campaign：</a:t>
            </a:r>
            <a:r>
              <a:rPr lang="zh-TW">
                <a:solidFill>
                  <a:schemeClr val="tx1"/>
                </a:solidFill>
                <a:latin typeface="+mj-lt"/>
              </a:rPr>
              <a:t>跨頻道行銷活動管理工具，有助於您提升與個人化橫跨所有媒體的行銷活動。</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簡化行銷活動管理</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zh-TW" sz="1400"/>
                <a:t>從一處管理您的資料並監控您的行銷活動效益。</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更為投入</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zh-TW" sz="1400"/>
                <a:t>使用個人化、情境式和即時訊息提供更吸引人的客戶體驗。</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自動化</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zh-TW" sz="1400"/>
                <a:t>使用行銷自動化提高您的行銷活動生產力並縮短上市時間。</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6" y="4213249"/>
            <a:ext cx="3600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2">
                    <a:extLst>
                      <a:ext uri="{A12FA001-AC4F-418D-AE19-62706E023703}">
                        <ahyp:hlinkClr xmlns:ahyp="http://schemas.microsoft.com/office/drawing/2018/hyperlinkcolor" val="tx"/>
                      </a:ext>
                    </a:extLst>
                  </a:hlinkClick>
                </a:rPr>
                <a:t>實施指南 Campaign Classic</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4090545" y="4213249"/>
            <a:ext cx="3600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defTabSz="800100">
                <a:lnSpc>
                  <a:spcPct val="90000"/>
                </a:lnSpc>
                <a:spcBef>
                  <a:spcPct val="0"/>
                </a:spcBef>
                <a:spcAft>
                  <a:spcPct val="35000"/>
                </a:spcAft>
              </a:pPr>
              <a:r>
                <a:rPr lang="zh-TW" sz="1400">
                  <a:solidFill>
                    <a:schemeClr val="bg1"/>
                  </a:solidFill>
                  <a:latin typeface="+mj-lt"/>
                  <a:hlinkClick r:id="rId3">
                    <a:extLst>
                      <a:ext uri="{A12FA001-AC4F-418D-AE19-62706E023703}">
                        <ahyp:hlinkClr xmlns:ahyp="http://schemas.microsoft.com/office/drawing/2018/hyperlinkcolor" val="tx"/>
                      </a:ext>
                    </a:extLst>
                  </a:hlinkClick>
                </a:rPr>
                <a:t>Campaign Community Classic</a:t>
              </a:r>
              <a:endParaRPr lang="en-US" sz="1400">
                <a:solidFill>
                  <a:schemeClr val="bg1"/>
                </a:solidFill>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7856524" y="4213249"/>
            <a:ext cx="3600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zh-TW" sz="1400">
                  <a:solidFill>
                    <a:schemeClr val="bg1"/>
                  </a:solidFill>
                  <a:latin typeface="+mj-lt"/>
                  <a:hlinkClick r:id="rId4">
                    <a:extLst>
                      <a:ext uri="{A12FA001-AC4F-418D-AE19-62706E023703}">
                        <ahyp:hlinkClr xmlns:ahyp="http://schemas.microsoft.com/office/drawing/2018/hyperlinkcolor" val="tx"/>
                      </a:ext>
                    </a:extLst>
                  </a:hlinkClick>
                </a:rPr>
                <a:t>學習與支援 Campaign Classic</a:t>
              </a:r>
              <a:endParaRPr lang="en-US" sz="1400">
                <a:solidFill>
                  <a:schemeClr val="bg1"/>
                </a:solidFill>
                <a:latin typeface="+mj-lt"/>
              </a:endParaRPr>
            </a:p>
          </p:txBody>
        </p:sp>
      </p:grpSp>
      <p:grpSp>
        <p:nvGrpSpPr>
          <p:cNvPr id="137" name="Group 136">
            <a:extLst>
              <a:ext uri="{FF2B5EF4-FFF2-40B4-BE49-F238E27FC236}">
                <a16:creationId xmlns:a16="http://schemas.microsoft.com/office/drawing/2014/main" id="{9CBBF39F-FB71-41E4-AC23-FE6EA9544601}"/>
              </a:ext>
            </a:extLst>
          </p:cNvPr>
          <p:cNvGrpSpPr/>
          <p:nvPr/>
        </p:nvGrpSpPr>
        <p:grpSpPr>
          <a:xfrm>
            <a:off x="340536" y="4774564"/>
            <a:ext cx="3600000" cy="403039"/>
            <a:chOff x="4000500" y="1895754"/>
            <a:chExt cx="1000125" cy="2664807"/>
          </a:xfrm>
        </p:grpSpPr>
        <p:sp>
          <p:nvSpPr>
            <p:cNvPr id="138" name="Rectangle: Rounded Corners 137">
              <a:extLst>
                <a:ext uri="{FF2B5EF4-FFF2-40B4-BE49-F238E27FC236}">
                  <a16:creationId xmlns:a16="http://schemas.microsoft.com/office/drawing/2014/main" id="{C25396A9-2FE2-4196-AB96-B7C90766F25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9" name="Rectangle: Rounded Corners 138">
              <a:extLst>
                <a:ext uri="{FF2B5EF4-FFF2-40B4-BE49-F238E27FC236}">
                  <a16:creationId xmlns:a16="http://schemas.microsoft.com/office/drawing/2014/main" id="{35F443F0-73E7-4EA2-A0A3-E138D03C8EF8}"/>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zh-TW" sz="1400">
                  <a:solidFill>
                    <a:schemeClr val="bg1"/>
                  </a:solidFill>
                  <a:latin typeface="+mj-lt"/>
                  <a:hlinkClick r:id="rId5">
                    <a:extLst>
                      <a:ext uri="{A12FA001-AC4F-418D-AE19-62706E023703}">
                        <ahyp:hlinkClr xmlns:ahyp="http://schemas.microsoft.com/office/drawing/2018/hyperlinkcolor" val="tx"/>
                      </a:ext>
                    </a:extLst>
                  </a:hlinkClick>
                </a:rPr>
                <a:t>實施指南 Campaign Standard</a:t>
              </a:r>
              <a:endParaRPr lang="en-US" sz="1400">
                <a:solidFill>
                  <a:schemeClr val="bg1"/>
                </a:solidFill>
                <a:latin typeface="+mj-lt"/>
              </a:endParaRPr>
            </a:p>
          </p:txBody>
        </p:sp>
      </p:grpSp>
      <p:grpSp>
        <p:nvGrpSpPr>
          <p:cNvPr id="140" name="Group 139">
            <a:extLst>
              <a:ext uri="{FF2B5EF4-FFF2-40B4-BE49-F238E27FC236}">
                <a16:creationId xmlns:a16="http://schemas.microsoft.com/office/drawing/2014/main" id="{F9F56A93-8C5B-44C0-BA0A-78AFCF047BD3}"/>
              </a:ext>
            </a:extLst>
          </p:cNvPr>
          <p:cNvGrpSpPr/>
          <p:nvPr/>
        </p:nvGrpSpPr>
        <p:grpSpPr>
          <a:xfrm>
            <a:off x="4090545" y="4774563"/>
            <a:ext cx="3600000" cy="403039"/>
            <a:chOff x="4000500" y="1895754"/>
            <a:chExt cx="1000125" cy="2664807"/>
          </a:xfrm>
        </p:grpSpPr>
        <p:sp>
          <p:nvSpPr>
            <p:cNvPr id="141" name="Rectangle: Rounded Corners 140">
              <a:extLst>
                <a:ext uri="{FF2B5EF4-FFF2-40B4-BE49-F238E27FC236}">
                  <a16:creationId xmlns:a16="http://schemas.microsoft.com/office/drawing/2014/main" id="{EF88FB63-3BAE-4048-B275-47FC17BF4E0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42" name="Rectangle: Rounded Corners 141">
              <a:extLst>
                <a:ext uri="{FF2B5EF4-FFF2-40B4-BE49-F238E27FC236}">
                  <a16:creationId xmlns:a16="http://schemas.microsoft.com/office/drawing/2014/main" id="{172B7E4A-80B6-4C4B-A571-673CF24FB01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zh-TW" sz="1400">
                  <a:solidFill>
                    <a:schemeClr val="bg1"/>
                  </a:solidFill>
                  <a:latin typeface="+mj-lt"/>
                  <a:hlinkClick r:id="rId6">
                    <a:extLst>
                      <a:ext uri="{A12FA001-AC4F-418D-AE19-62706E023703}">
                        <ahyp:hlinkClr xmlns:ahyp="http://schemas.microsoft.com/office/drawing/2018/hyperlinkcolor" val="tx"/>
                      </a:ext>
                    </a:extLst>
                  </a:hlinkClick>
                </a:rPr>
                <a:t>Campaign Community Standard</a:t>
              </a:r>
              <a:endParaRPr lang="en-US" sz="1400">
                <a:solidFill>
                  <a:schemeClr val="bg1"/>
                </a:solidFill>
                <a:latin typeface="+mj-lt"/>
              </a:endParaRPr>
            </a:p>
          </p:txBody>
        </p:sp>
      </p:grpSp>
      <p:grpSp>
        <p:nvGrpSpPr>
          <p:cNvPr id="44" name="Group 43">
            <a:extLst>
              <a:ext uri="{FF2B5EF4-FFF2-40B4-BE49-F238E27FC236}">
                <a16:creationId xmlns:a16="http://schemas.microsoft.com/office/drawing/2014/main" id="{C2F64731-DCC9-4F8B-BDF0-80CE13172778}"/>
              </a:ext>
            </a:extLst>
          </p:cNvPr>
          <p:cNvGrpSpPr/>
          <p:nvPr/>
        </p:nvGrpSpPr>
        <p:grpSpPr>
          <a:xfrm>
            <a:off x="7856524" y="4774563"/>
            <a:ext cx="3600000" cy="403039"/>
            <a:chOff x="4000500" y="1895754"/>
            <a:chExt cx="1000125" cy="2664807"/>
          </a:xfrm>
        </p:grpSpPr>
        <p:sp>
          <p:nvSpPr>
            <p:cNvPr id="45" name="Rectangle: Rounded Corners 44">
              <a:extLst>
                <a:ext uri="{FF2B5EF4-FFF2-40B4-BE49-F238E27FC236}">
                  <a16:creationId xmlns:a16="http://schemas.microsoft.com/office/drawing/2014/main" id="{166E62C0-9F8F-4D19-8A2C-017D5FDD769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6" name="Rectangle: Rounded Corners 45">
              <a:extLst>
                <a:ext uri="{FF2B5EF4-FFF2-40B4-BE49-F238E27FC236}">
                  <a16:creationId xmlns:a16="http://schemas.microsoft.com/office/drawing/2014/main" id="{3B84E3FB-970F-4EA6-970B-5CABA109E34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zh-TW" sz="1400">
                  <a:solidFill>
                    <a:schemeClr val="bg1"/>
                  </a:solidFill>
                  <a:latin typeface="+mj-lt"/>
                  <a:hlinkClick r:id="rId7">
                    <a:extLst>
                      <a:ext uri="{A12FA001-AC4F-418D-AE19-62706E023703}">
                        <ahyp:hlinkClr xmlns:ahyp="http://schemas.microsoft.com/office/drawing/2018/hyperlinkcolor" val="tx"/>
                      </a:ext>
                    </a:extLst>
                  </a:hlinkClick>
                </a:rPr>
                <a:t>學習與支援 Campaign Standard</a:t>
              </a:r>
              <a:endParaRPr lang="en-US" sz="1400">
                <a:solidFill>
                  <a:schemeClr val="bg1"/>
                </a:solidFill>
                <a:latin typeface="+mj-lt"/>
              </a:endParaRPr>
            </a:p>
          </p:txBody>
        </p:sp>
      </p:grpSp>
      <p:grpSp>
        <p:nvGrpSpPr>
          <p:cNvPr id="48" name="Group 47">
            <a:extLst>
              <a:ext uri="{FF2B5EF4-FFF2-40B4-BE49-F238E27FC236}">
                <a16:creationId xmlns:a16="http://schemas.microsoft.com/office/drawing/2014/main" id="{3C0209AA-8FDE-4E5D-AC5E-69F1D4E3E8A3}"/>
              </a:ext>
            </a:extLst>
          </p:cNvPr>
          <p:cNvGrpSpPr/>
          <p:nvPr/>
        </p:nvGrpSpPr>
        <p:grpSpPr>
          <a:xfrm>
            <a:off x="340537" y="5340452"/>
            <a:ext cx="3600000" cy="403039"/>
            <a:chOff x="4000500" y="1895754"/>
            <a:chExt cx="1000125" cy="2664807"/>
          </a:xfrm>
        </p:grpSpPr>
        <p:sp>
          <p:nvSpPr>
            <p:cNvPr id="49" name="Rectangle: Rounded Corners 48">
              <a:extLst>
                <a:ext uri="{FF2B5EF4-FFF2-40B4-BE49-F238E27FC236}">
                  <a16:creationId xmlns:a16="http://schemas.microsoft.com/office/drawing/2014/main" id="{0F04F926-EA17-45CF-9EE2-8E7A10A9FAE6}"/>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50" name="Rectangle: Rounded Corners 49">
              <a:extLst>
                <a:ext uri="{FF2B5EF4-FFF2-40B4-BE49-F238E27FC236}">
                  <a16:creationId xmlns:a16="http://schemas.microsoft.com/office/drawing/2014/main" id="{2ED032AB-4CEE-40B8-8C08-94141DF322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defTabSz="800100">
                <a:lnSpc>
                  <a:spcPct val="90000"/>
                </a:lnSpc>
                <a:spcBef>
                  <a:spcPct val="0"/>
                </a:spcBef>
                <a:spcAft>
                  <a:spcPct val="35000"/>
                </a:spcAft>
              </a:pPr>
              <a:r>
                <a:rPr lang="zh-TW" sz="1400">
                  <a:solidFill>
                    <a:schemeClr val="bg1"/>
                  </a:solidFill>
                  <a:latin typeface="+mj-lt"/>
                  <a:hlinkClick r:id="rId8">
                    <a:extLst>
                      <a:ext uri="{A12FA001-AC4F-418D-AE19-62706E023703}">
                        <ahyp:hlinkClr xmlns:ahyp="http://schemas.microsoft.com/office/drawing/2018/hyperlinkcolor" val="tx"/>
                      </a:ext>
                    </a:extLst>
                  </a:hlinkClick>
                </a:rPr>
                <a:t>Campaign Exchange</a:t>
              </a:r>
              <a:endParaRPr lang="en-US" sz="1400">
                <a:solidFill>
                  <a:schemeClr val="bg1"/>
                </a:solidFill>
                <a:latin typeface="+mj-lt"/>
              </a:endParaRPr>
            </a:p>
          </p:txBody>
        </p:sp>
      </p:grpSp>
      <p:pic>
        <p:nvPicPr>
          <p:cNvPr id="60" name="Graphic 59">
            <a:extLst>
              <a:ext uri="{FF2B5EF4-FFF2-40B4-BE49-F238E27FC236}">
                <a16:creationId xmlns:a16="http://schemas.microsoft.com/office/drawing/2014/main" id="{FF4F0424-43F8-43D0-8533-1067D9FFD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670" y="2376636"/>
            <a:ext cx="415699" cy="447675"/>
          </a:xfrm>
          <a:prstGeom prst="rect">
            <a:avLst/>
          </a:prstGeom>
        </p:spPr>
      </p:pic>
      <p:pic>
        <p:nvPicPr>
          <p:cNvPr id="64" name="Graphic 63">
            <a:extLst>
              <a:ext uri="{FF2B5EF4-FFF2-40B4-BE49-F238E27FC236}">
                <a16:creationId xmlns:a16="http://schemas.microsoft.com/office/drawing/2014/main" id="{2406921E-5158-4FE7-B1F9-3CA2D7145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907" y="2452060"/>
            <a:ext cx="533259" cy="348100"/>
          </a:xfrm>
          <a:prstGeom prst="rect">
            <a:avLst/>
          </a:prstGeom>
        </p:spPr>
      </p:pic>
      <p:pic>
        <p:nvPicPr>
          <p:cNvPr id="66" name="Graphic 65">
            <a:extLst>
              <a:ext uri="{FF2B5EF4-FFF2-40B4-BE49-F238E27FC236}">
                <a16:creationId xmlns:a16="http://schemas.microsoft.com/office/drawing/2014/main" id="{BCE144A0-CBF5-4EFE-800F-1D6927D36D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77631" y="2402674"/>
            <a:ext cx="431975" cy="446871"/>
          </a:xfrm>
          <a:prstGeom prst="rect">
            <a:avLst/>
          </a:prstGeom>
        </p:spPr>
      </p:pic>
    </p:spTree>
    <p:extLst>
      <p:ext uri="{BB962C8B-B14F-4D97-AF65-F5344CB8AC3E}">
        <p14:creationId xmlns:p14="http://schemas.microsoft.com/office/powerpoint/2010/main" val="12145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Experience Platform：</a:t>
            </a:r>
            <a:r>
              <a:rPr lang="zh-TW" b="0" i="0">
                <a:solidFill>
                  <a:srgbClr val="000000"/>
                </a:solidFill>
                <a:effectLst/>
                <a:latin typeface="+mj-lt"/>
              </a:rPr>
              <a:t>Platform 可讓組織集中管理並標準化任何系統的客戶資料和內容，並套用資料科學和機器學習，以大幅提升豐富的個人化客戶體驗的設計和提供。</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2115293"/>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Customer Journey Analytics</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738664"/>
            </a:xfrm>
            <a:prstGeom prst="rect">
              <a:avLst/>
            </a:prstGeom>
            <a:noFill/>
          </p:spPr>
          <p:txBody>
            <a:bodyPr wrap="square">
              <a:spAutoFit/>
            </a:bodyPr>
            <a:lstStyle/>
            <a:p>
              <a:pPr algn="ctr"/>
              <a:r>
                <a:rPr lang="zh-TW" sz="1400" b="0" i="0">
                  <a:solidFill>
                    <a:srgbClr val="000000"/>
                  </a:solidFill>
                  <a:effectLst/>
                  <a:latin typeface="adobe-clean-ux"/>
                </a:rPr>
                <a:t>Adobe 的次世代跨頻道分析解決方案，以 Adobe Experience Platform 為基礎</a:t>
              </a:r>
              <a:endParaRPr lang="en-US" sz="1400"/>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2115293"/>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Journey Orchestration</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zh-TW" sz="1400"/>
                <a:t>身為企業用戶，了解如何結合事件、協調和動作活動，以打造歷程</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2115293"/>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Real-time CDP</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523220"/>
            </a:xfrm>
            <a:prstGeom prst="rect">
              <a:avLst/>
            </a:prstGeom>
            <a:noFill/>
          </p:spPr>
          <p:txBody>
            <a:bodyPr wrap="square">
              <a:spAutoFit/>
            </a:bodyPr>
            <a:lstStyle/>
            <a:p>
              <a:pPr algn="ctr"/>
              <a:r>
                <a:rPr lang="zh-TW" sz="1400"/>
                <a:t>結合來自企業的資料，以達到您客戶的單一檢視</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615921"/>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實作指南</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615921"/>
            <a:ext cx="2929497"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Experience Platform 社群</a:t>
              </a:r>
              <a:endParaRPr lang="en-US" sz="1050" kern="1400">
                <a:ln>
                  <a:noFill/>
                </a:ln>
                <a:solidFill>
                  <a:schemeClr val="bg1"/>
                </a:solidFill>
                <a:effectLst/>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6144518" y="4615921"/>
            <a:ext cx="2604241"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rgbClr val="FFFFFF"/>
                  </a:solidFill>
                  <a:effectLst/>
                  <a:latin typeface="+mj-lt"/>
                  <a:hlinkClick r:id="rId4">
                    <a:extLst>
                      <a:ext uri="{A12FA001-AC4F-418D-AE19-62706E023703}">
                        <ahyp:hlinkClr xmlns:ahyp="http://schemas.microsoft.com/office/drawing/2018/hyperlinkcolor" val="tx"/>
                      </a:ext>
                    </a:extLst>
                  </a:hlinkClick>
                </a:rPr>
                <a:t>學習與支援</a:t>
              </a:r>
              <a:endParaRPr lang="en-US" sz="1050" kern="1400">
                <a:ln>
                  <a:noFill/>
                </a:ln>
                <a:solidFill>
                  <a:srgbClr val="FFFFFF"/>
                </a:solidFill>
                <a:effectLst/>
                <a:latin typeface="+mj-lt"/>
                <a:hlinkClick r:id="rId4">
                  <a:extLst>
                    <a:ext uri="{A12FA001-AC4F-418D-AE19-62706E023703}">
                      <ahyp:hlinkClr xmlns:ahyp="http://schemas.microsoft.com/office/drawing/2018/hyperlinkcolor" val="tx"/>
                    </a:ext>
                  </a:extLst>
                </a:hlinkClick>
              </a:endParaRPr>
            </a:p>
          </p:txBody>
        </p:sp>
      </p:grpSp>
      <p:pic>
        <p:nvPicPr>
          <p:cNvPr id="43" name="Graphic 42" descr="條形圖大綱">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71396" y="2789187"/>
            <a:ext cx="417484" cy="417484"/>
          </a:xfrm>
          <a:prstGeom prst="rect">
            <a:avLst/>
          </a:prstGeom>
        </p:spPr>
      </p:pic>
      <p:pic>
        <p:nvPicPr>
          <p:cNvPr id="9" name="Graphic 8" descr="有箭號的圓圈大綱">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05995" y="2825247"/>
            <a:ext cx="380009" cy="380009"/>
          </a:xfrm>
          <a:prstGeom prst="rect">
            <a:avLst/>
          </a:prstGeom>
        </p:spPr>
      </p:pic>
      <p:pic>
        <p:nvPicPr>
          <p:cNvPr id="52" name="Graphic 51" descr="靶心大綱">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87076" y="2825374"/>
            <a:ext cx="403040" cy="403040"/>
          </a:xfrm>
          <a:prstGeom prst="rect">
            <a:avLst/>
          </a:prstGeom>
        </p:spPr>
      </p:pic>
      <p:grpSp>
        <p:nvGrpSpPr>
          <p:cNvPr id="35" name="Group 34">
            <a:extLst>
              <a:ext uri="{FF2B5EF4-FFF2-40B4-BE49-F238E27FC236}">
                <a16:creationId xmlns:a16="http://schemas.microsoft.com/office/drawing/2014/main" id="{E119C119-DDF3-4026-8F48-19B1421CE809}"/>
              </a:ext>
            </a:extLst>
          </p:cNvPr>
          <p:cNvGrpSpPr/>
          <p:nvPr/>
        </p:nvGrpSpPr>
        <p:grpSpPr>
          <a:xfrm>
            <a:off x="310896" y="5268143"/>
            <a:ext cx="2604241" cy="403039"/>
            <a:chOff x="4000500" y="1895754"/>
            <a:chExt cx="1000125" cy="2664807"/>
          </a:xfrm>
        </p:grpSpPr>
        <p:sp>
          <p:nvSpPr>
            <p:cNvPr id="42" name="Rectangle: Rounded Corners 41">
              <a:extLst>
                <a:ext uri="{FF2B5EF4-FFF2-40B4-BE49-F238E27FC236}">
                  <a16:creationId xmlns:a16="http://schemas.microsoft.com/office/drawing/2014/main" id="{C616CC34-E769-4121-949E-C7B2DD1161E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30F6B42E-F9F1-48E8-A95E-C35E6DFEBA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11">
                    <a:extLst>
                      <a:ext uri="{A12FA001-AC4F-418D-AE19-62706E023703}">
                        <ahyp:hlinkClr xmlns:ahyp="http://schemas.microsoft.com/office/drawing/2018/hyperlinkcolor" val="tx"/>
                      </a:ext>
                    </a:extLst>
                  </a:hlinkClick>
                </a:rPr>
                <a:t>Experience Platform Exchange</a:t>
              </a:r>
              <a:endParaRPr lang="en-US" sz="1050" kern="1400">
                <a:ln>
                  <a:noFill/>
                </a:ln>
                <a:solidFill>
                  <a:schemeClr val="bg1"/>
                </a:solidFill>
                <a:effectLst/>
                <a:latin typeface="+mj-lt"/>
              </a:endParaRPr>
            </a:p>
          </p:txBody>
        </p:sp>
      </p:grpSp>
      <p:grpSp>
        <p:nvGrpSpPr>
          <p:cNvPr id="36" name="Group 35">
            <a:extLst>
              <a:ext uri="{FF2B5EF4-FFF2-40B4-BE49-F238E27FC236}">
                <a16:creationId xmlns:a16="http://schemas.microsoft.com/office/drawing/2014/main" id="{9A97CDB4-5B44-4870-BA15-3B6E7EF632A4}"/>
              </a:ext>
            </a:extLst>
          </p:cNvPr>
          <p:cNvGrpSpPr/>
          <p:nvPr/>
        </p:nvGrpSpPr>
        <p:grpSpPr>
          <a:xfrm>
            <a:off x="3050962" y="5268143"/>
            <a:ext cx="2929497" cy="403039"/>
            <a:chOff x="4000500" y="1895754"/>
            <a:chExt cx="1000125" cy="2664807"/>
          </a:xfrm>
        </p:grpSpPr>
        <p:sp>
          <p:nvSpPr>
            <p:cNvPr id="40" name="Rectangle: Rounded Corners 39">
              <a:extLst>
                <a:ext uri="{FF2B5EF4-FFF2-40B4-BE49-F238E27FC236}">
                  <a16:creationId xmlns:a16="http://schemas.microsoft.com/office/drawing/2014/main" id="{AB6DD994-9B93-42A1-8BCA-F032A381218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1" name="Rectangle: Rounded Corners 40">
              <a:extLst>
                <a:ext uri="{FF2B5EF4-FFF2-40B4-BE49-F238E27FC236}">
                  <a16:creationId xmlns:a16="http://schemas.microsoft.com/office/drawing/2014/main" id="{DD57C3EA-0F6E-4594-B64E-BDE8D1A0DB5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Experience Platform 文件</a:t>
              </a:r>
              <a:endParaRPr lang="en-US" sz="1050" kern="1400">
                <a:ln>
                  <a:noFill/>
                </a:ln>
                <a:solidFill>
                  <a:schemeClr val="bg1"/>
                </a:solidFill>
                <a:effectLst/>
                <a:latin typeface="+mj-lt"/>
              </a:endParaRPr>
            </a:p>
          </p:txBody>
        </p:sp>
      </p:grpSp>
      <p:grpSp>
        <p:nvGrpSpPr>
          <p:cNvPr id="37" name="Group 36">
            <a:extLst>
              <a:ext uri="{FF2B5EF4-FFF2-40B4-BE49-F238E27FC236}">
                <a16:creationId xmlns:a16="http://schemas.microsoft.com/office/drawing/2014/main" id="{63C6E318-2953-4492-A247-22B6EF0FF529}"/>
              </a:ext>
            </a:extLst>
          </p:cNvPr>
          <p:cNvGrpSpPr/>
          <p:nvPr/>
        </p:nvGrpSpPr>
        <p:grpSpPr>
          <a:xfrm>
            <a:off x="6114876" y="5268143"/>
            <a:ext cx="2604241" cy="403039"/>
            <a:chOff x="4000500" y="1895754"/>
            <a:chExt cx="1000125" cy="2664807"/>
          </a:xfrm>
        </p:grpSpPr>
        <p:sp>
          <p:nvSpPr>
            <p:cNvPr id="38" name="Rectangle: Rounded Corners 37">
              <a:extLst>
                <a:ext uri="{FF2B5EF4-FFF2-40B4-BE49-F238E27FC236}">
                  <a16:creationId xmlns:a16="http://schemas.microsoft.com/office/drawing/2014/main" id="{83C46A57-098D-4549-B5A2-7EB11B76A11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9" name="Rectangle: Rounded Corners 38">
              <a:extLst>
                <a:ext uri="{FF2B5EF4-FFF2-40B4-BE49-F238E27FC236}">
                  <a16:creationId xmlns:a16="http://schemas.microsoft.com/office/drawing/2014/main" id="{9F63D779-C3B9-4726-A1C3-F42693CFDCA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zh-TW" sz="1400" u="sng" kern="1400">
                  <a:solidFill>
                    <a:schemeClr val="bg1"/>
                  </a:solidFill>
                  <a:latin typeface="+mj-lt"/>
                  <a:hlinkClick r:id="rId12">
                    <a:extLst>
                      <a:ext uri="{A12FA001-AC4F-418D-AE19-62706E023703}">
                        <ahyp:hlinkClr xmlns:ahyp="http://schemas.microsoft.com/office/drawing/2018/hyperlinkcolor" val="tx"/>
                      </a:ext>
                    </a:extLst>
                  </a:hlinkClick>
                </a:rPr>
                <a:t>建立支援案例</a:t>
              </a:r>
              <a:endParaRPr lang="en-US" sz="1050" kern="1400">
                <a:ln>
                  <a:noFill/>
                </a:ln>
                <a:solidFill>
                  <a:schemeClr val="bg1"/>
                </a:solidFill>
                <a:effectLst/>
                <a:latin typeface="+mj-lt"/>
              </a:endParaRPr>
            </a:p>
          </p:txBody>
        </p:sp>
      </p:grpSp>
    </p:spTree>
    <p:extLst>
      <p:ext uri="{BB962C8B-B14F-4D97-AF65-F5344CB8AC3E}">
        <p14:creationId xmlns:p14="http://schemas.microsoft.com/office/powerpoint/2010/main" val="218484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Primetime：</a:t>
            </a:r>
            <a:r>
              <a:rPr lang="zh-TW">
                <a:solidFill>
                  <a:schemeClr val="tx1"/>
                </a:solidFill>
                <a:latin typeface="+mj-lt"/>
              </a:rPr>
              <a:t>Multiscreen TV 平台協助電視台、有線網路和服務公者創造迷人、個人化的電視和影片體驗，並藉此創造營收。</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隨處提供 TV</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523220"/>
            </a:xfrm>
            <a:prstGeom prst="rect">
              <a:avLst/>
            </a:prstGeom>
            <a:noFill/>
          </p:spPr>
          <p:txBody>
            <a:bodyPr wrap="square">
              <a:spAutoFit/>
            </a:bodyPr>
            <a:lstStyle/>
            <a:p>
              <a:pPr algn="ctr"/>
              <a:r>
                <a:rPr lang="zh-TW" sz="1400"/>
                <a:t>在 34 億台裝置上，隨處提供觀眾所要的 TV 和影片內容。</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建立靈活的工作流程</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zh-TW" sz="1400"/>
                <a:t>您現有的廣播和發佈工作流程新增模組化功能，包括 VOD、直播和傳統線性 TV。</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提供見解和成果</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zh-TW" sz="1400"/>
                <a:t>來自 Adobe Marketing Cloud 整合的見解可讓媒體賣家即時最佳化行銷活動和廣告傳送。</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zh-TW" sz="1400">
                  <a:solidFill>
                    <a:srgbClr val="FFFFFF"/>
                  </a:solidFill>
                  <a:latin typeface="+mj-lt"/>
                  <a:hlinkClick r:id="rId2">
                    <a:extLst>
                      <a:ext uri="{A12FA001-AC4F-418D-AE19-62706E023703}">
                        <ahyp:hlinkClr xmlns:ahyp="http://schemas.microsoft.com/office/drawing/2018/hyperlinkcolor" val="tx"/>
                      </a:ext>
                    </a:extLst>
                  </a:hlinkClick>
                </a:rPr>
                <a:t>Primetime 文件</a:t>
              </a: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3080604" y="42132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lvl="0" algn="ctr" defTabSz="800100">
                <a:lnSpc>
                  <a:spcPct val="90000"/>
                </a:lnSpc>
                <a:spcBef>
                  <a:spcPct val="0"/>
                </a:spcBef>
                <a:spcAft>
                  <a:spcPct val="35000"/>
                </a:spcAft>
              </a:pPr>
              <a:r>
                <a:rPr lang="zh-TW" sz="1400">
                  <a:solidFill>
                    <a:srgbClr val="FFFFFF"/>
                  </a:solidFill>
                  <a:latin typeface="+mj-lt"/>
                  <a:hlinkClick r:id="rId3">
                    <a:extLst>
                      <a:ext uri="{A12FA001-AC4F-418D-AE19-62706E023703}">
                        <ahyp:hlinkClr xmlns:ahyp="http://schemas.microsoft.com/office/drawing/2018/hyperlinkcolor" val="tx"/>
                      </a:ext>
                    </a:extLst>
                  </a:hlinkClick>
                </a:rPr>
                <a:t>學習與支援</a:t>
              </a:r>
            </a:p>
          </p:txBody>
        </p:sp>
      </p:grpSp>
      <p:pic>
        <p:nvPicPr>
          <p:cNvPr id="6" name="Graphic 5">
            <a:extLst>
              <a:ext uri="{FF2B5EF4-FFF2-40B4-BE49-F238E27FC236}">
                <a16:creationId xmlns:a16="http://schemas.microsoft.com/office/drawing/2014/main" id="{EA3D3CF7-F0CD-4ECD-9EFB-898D708FF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608" y="2376415"/>
            <a:ext cx="520694" cy="437685"/>
          </a:xfrm>
          <a:prstGeom prst="rect">
            <a:avLst/>
          </a:prstGeom>
        </p:spPr>
      </p:pic>
      <p:pic>
        <p:nvPicPr>
          <p:cNvPr id="8" name="Graphic 7">
            <a:extLst>
              <a:ext uri="{FF2B5EF4-FFF2-40B4-BE49-F238E27FC236}">
                <a16:creationId xmlns:a16="http://schemas.microsoft.com/office/drawing/2014/main" id="{880F52E2-C716-490A-99AA-A2287966AC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7014" y="2400608"/>
            <a:ext cx="520694" cy="413492"/>
          </a:xfrm>
          <a:prstGeom prst="rect">
            <a:avLst/>
          </a:prstGeom>
        </p:spPr>
      </p:pic>
      <p:pic>
        <p:nvPicPr>
          <p:cNvPr id="12" name="Graphic 11">
            <a:extLst>
              <a:ext uri="{FF2B5EF4-FFF2-40B4-BE49-F238E27FC236}">
                <a16:creationId xmlns:a16="http://schemas.microsoft.com/office/drawing/2014/main" id="{D81CB3C4-71D8-4E24-9713-D87FF1DACA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8483" y="2376415"/>
            <a:ext cx="468909" cy="429833"/>
          </a:xfrm>
          <a:prstGeom prst="rect">
            <a:avLst/>
          </a:prstGeom>
        </p:spPr>
      </p:pic>
    </p:spTree>
    <p:extLst>
      <p:ext uri="{BB962C8B-B14F-4D97-AF65-F5344CB8AC3E}">
        <p14:creationId xmlns:p14="http://schemas.microsoft.com/office/powerpoint/2010/main" val="103377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Marketo Engage：</a:t>
            </a:r>
            <a:r>
              <a:rPr lang="zh-TW">
                <a:solidFill>
                  <a:schemeClr val="tx1"/>
                </a:solidFill>
                <a:latin typeface="+mj-lt"/>
              </a:rPr>
              <a:t>藉由 Marketo Engage 從根本上轉變客戶體驗管理，持續讓客戶投入。</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提升客戶關係</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algn="ctr"/>
              <a:r>
                <a:rPr lang="zh-TW" sz="1400"/>
                <a:t>透過資料導向式參與留住客戶並成長。改善客戶體驗。實現更佳的上線與長期客戶成功。</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放大您的行銷</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zh-TW" sz="1400"/>
                <a:t>跟專業人士一樣增加規模和效率。利用科技提高觸及、品質和 ROI。</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精通以帳戶為基礎的行銷</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zh-TW" sz="1400"/>
                <a:t>取得、留住及增加您的高價值帳戶。快速建置目標帳戶清單。全面測量和最佳化 ABM。取得無縫的跨頻道體驗。</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Marketo 社群</a:t>
              </a:r>
              <a:endParaRPr lang="en-US" sz="140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Marketo 文件</a:t>
              </a:r>
              <a:endParaRPr lang="en-US" sz="1050" kern="1400">
                <a:ln>
                  <a:noFill/>
                </a:ln>
                <a:solidFill>
                  <a:schemeClr val="bg1"/>
                </a:solidFill>
                <a:effectLst/>
                <a:latin typeface="+mj-lt"/>
              </a:endParaRPr>
            </a:p>
          </p:txBody>
        </p:sp>
      </p:grpSp>
      <p:pic>
        <p:nvPicPr>
          <p:cNvPr id="12" name="Graphic 11" descr="行銷大綱">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支援入口網站</a:t>
              </a:r>
              <a:endParaRPr lang="en-US" sz="140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7">
                    <a:extLst>
                      <a:ext uri="{A12FA001-AC4F-418D-AE19-62706E023703}">
                        <ahyp:hlinkClr xmlns:ahyp="http://schemas.microsoft.com/office/drawing/2018/hyperlinkcolor" val="tx"/>
                      </a:ext>
                    </a:extLst>
                  </a:hlinkClick>
                </a:rPr>
                <a:t>知識庫</a:t>
              </a:r>
              <a:endParaRPr lang="en-US" sz="1050" kern="1400">
                <a:ln>
                  <a:noFill/>
                </a:ln>
                <a:solidFill>
                  <a:schemeClr val="bg1"/>
                </a:solidFill>
                <a:effectLst/>
                <a:latin typeface="+mj-lt"/>
              </a:endParaRPr>
            </a:p>
          </p:txBody>
        </p:sp>
      </p:grpSp>
      <p:pic>
        <p:nvPicPr>
          <p:cNvPr id="41" name="Graphic 40">
            <a:extLst>
              <a:ext uri="{FF2B5EF4-FFF2-40B4-BE49-F238E27FC236}">
                <a16:creationId xmlns:a16="http://schemas.microsoft.com/office/drawing/2014/main" id="{B5D10834-1D88-492F-9ED9-EB01A42BF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959" y="2384327"/>
            <a:ext cx="468909" cy="429833"/>
          </a:xfrm>
          <a:prstGeom prst="rect">
            <a:avLst/>
          </a:prstGeom>
        </p:spPr>
      </p:pic>
      <p:pic>
        <p:nvPicPr>
          <p:cNvPr id="9" name="Graphic 8" descr="客戶審查大綱">
            <a:extLst>
              <a:ext uri="{FF2B5EF4-FFF2-40B4-BE49-F238E27FC236}">
                <a16:creationId xmlns:a16="http://schemas.microsoft.com/office/drawing/2014/main" id="{48861466-D815-466B-B1A9-BD03508EF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4608" y="2364788"/>
            <a:ext cx="468910" cy="468910"/>
          </a:xfrm>
          <a:prstGeom prst="rect">
            <a:avLst/>
          </a:prstGeom>
        </p:spPr>
      </p:pic>
      <p:grpSp>
        <p:nvGrpSpPr>
          <p:cNvPr id="3" name="Group 2">
            <a:extLst>
              <a:ext uri="{FF2B5EF4-FFF2-40B4-BE49-F238E27FC236}">
                <a16:creationId xmlns:a16="http://schemas.microsoft.com/office/drawing/2014/main" id="{278DF454-9848-4FAF-80E3-F9A4EFA2BB2B}"/>
              </a:ext>
            </a:extLst>
          </p:cNvPr>
          <p:cNvGrpSpPr/>
          <p:nvPr/>
        </p:nvGrpSpPr>
        <p:grpSpPr>
          <a:xfrm>
            <a:off x="3356788" y="5070499"/>
            <a:ext cx="2604241" cy="403039"/>
            <a:chOff x="4000500" y="1895754"/>
            <a:chExt cx="1000125" cy="2664807"/>
          </a:xfrm>
        </p:grpSpPr>
        <p:sp>
          <p:nvSpPr>
            <p:cNvPr id="39" name="Rectangle: Rounded Corners 38">
              <a:extLst>
                <a:ext uri="{FF2B5EF4-FFF2-40B4-BE49-F238E27FC236}">
                  <a16:creationId xmlns:a16="http://schemas.microsoft.com/office/drawing/2014/main" id="{A14CBE61-C48E-4FCD-A179-E29A801111E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4466BB36-3A79-4C6D-94A3-A73B0812679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zh-TW" sz="1400">
                  <a:solidFill>
                    <a:schemeClr val="bg1"/>
                  </a:solidFill>
                  <a:latin typeface="+mj-lt"/>
                  <a:hlinkClick r:id="rId12">
                    <a:extLst>
                      <a:ext uri="{A12FA001-AC4F-418D-AE19-62706E023703}">
                        <ahyp:hlinkClr xmlns:ahyp="http://schemas.microsoft.com/office/drawing/2018/hyperlinkcolor" val="tx"/>
                      </a:ext>
                    </a:extLst>
                  </a:hlinkClick>
                </a:rPr>
                <a:t>Marketo Exchange</a:t>
              </a:r>
            </a:p>
          </p:txBody>
        </p:sp>
      </p:grpSp>
    </p:spTree>
    <p:extLst>
      <p:ext uri="{BB962C8B-B14F-4D97-AF65-F5344CB8AC3E}">
        <p14:creationId xmlns:p14="http://schemas.microsoft.com/office/powerpoint/2010/main" val="114419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Commerce：</a:t>
            </a:r>
            <a:r>
              <a:rPr lang="zh-TW">
                <a:solidFill>
                  <a:schemeClr val="tx1"/>
                </a:solidFill>
                <a:latin typeface="+mj-lt"/>
              </a:rPr>
              <a:t>隨著您成長的端對端商務 — 任何規模，任一處。</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305580"/>
            <a:chOff x="340538" y="1413856"/>
            <a:chExt cx="3679201" cy="230558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符合您所有需求的單一平台</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169551"/>
            </a:xfrm>
            <a:prstGeom prst="rect">
              <a:avLst/>
            </a:prstGeom>
            <a:noFill/>
          </p:spPr>
          <p:txBody>
            <a:bodyPr wrap="square">
              <a:spAutoFit/>
            </a:bodyPr>
            <a:lstStyle/>
            <a:p>
              <a:pPr algn="ctr"/>
              <a:r>
                <a:rPr lang="zh-TW" sz="1400"/>
                <a:t>無論您是準備好直接面對消費者 (D2C) 的 B2B，或 B2C，Adobe Commerce 都能讓您從單一平台管理多個銷售頻道並拓展到新的國家/地區。</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來自領先業界 AI 的情報</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zh-TW" sz="1400"/>
                <a:t>Adobe Sensei AI 支援的情報商務提供可採取動作的資料分析，並將後端工作流程自動化</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可延伸加入技術</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algn="ctr"/>
              <a:r>
                <a:rPr lang="zh-TW" sz="1400"/>
                <a:t>Adobe Commerce 完全可擴充和延伸，具備模組化核心和無周邊功能，可讓您快速加入新技術</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實作指南</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solidFill>
                    <a:schemeClr val="bg1"/>
                  </a:solidFill>
                  <a:latin typeface="+mj-lt"/>
                  <a:hlinkClick r:id="rId3">
                    <a:extLst>
                      <a:ext uri="{A12FA001-AC4F-418D-AE19-62706E023703}">
                        <ahyp:hlinkClr xmlns:ahyp="http://schemas.microsoft.com/office/drawing/2018/hyperlinkcolor" val="tx"/>
                      </a:ext>
                    </a:extLst>
                  </a:hlinkClick>
                </a:rPr>
                <a:t>知識庫</a:t>
              </a:r>
              <a:endParaRPr lang="en-US" sz="1050" kern="1400">
                <a:ln>
                  <a:noFill/>
                </a:ln>
                <a:solidFill>
                  <a:schemeClr val="bg1"/>
                </a:solidFill>
                <a:effectLst/>
                <a:latin typeface="+mj-lt"/>
              </a:endParaRPr>
            </a:p>
          </p:txBody>
        </p:sp>
      </p:grpSp>
      <p:pic>
        <p:nvPicPr>
          <p:cNvPr id="12" name="Graphic 11" descr="網路大綱">
            <a:extLst>
              <a:ext uri="{FF2B5EF4-FFF2-40B4-BE49-F238E27FC236}">
                <a16:creationId xmlns:a16="http://schemas.microsoft.com/office/drawing/2014/main" id="{D81CB3C4-71D8-4E24-9713-D87FF1DACA9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98021" y="2376415"/>
            <a:ext cx="429833" cy="429833"/>
          </a:xfrm>
          <a:prstGeom prst="rect">
            <a:avLst/>
          </a:prstGeom>
        </p:spPr>
      </p:pic>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Commerce 社群</a:t>
              </a:r>
              <a:endParaRPr lang="en-US" sz="105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7">
                    <a:extLst>
                      <a:ext uri="{A12FA001-AC4F-418D-AE19-62706E023703}">
                        <ahyp:hlinkClr xmlns:ahyp="http://schemas.microsoft.com/office/drawing/2018/hyperlinkcolor" val="tx"/>
                      </a:ext>
                    </a:extLst>
                  </a:hlinkClick>
                </a:rPr>
                <a:t>Commerce Exchange</a:t>
              </a:r>
              <a:endParaRPr lang="en-US" sz="1050" kern="1400">
                <a:ln>
                  <a:noFill/>
                </a:ln>
                <a:solidFill>
                  <a:schemeClr val="bg1"/>
                </a:solidFill>
                <a:effectLst/>
                <a:latin typeface="+mj-lt"/>
              </a:endParaRP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07049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8">
                    <a:extLst>
                      <a:ext uri="{A12FA001-AC4F-418D-AE19-62706E023703}">
                        <ahyp:hlinkClr xmlns:ahyp="http://schemas.microsoft.com/office/drawing/2018/hyperlinkcolor" val="tx"/>
                      </a:ext>
                    </a:extLst>
                  </a:hlinkClick>
                </a:rPr>
                <a:t>Commerce 文件</a:t>
              </a:r>
              <a:endParaRPr lang="en-US" sz="1050" kern="1400">
                <a:ln>
                  <a:noFill/>
                </a:ln>
                <a:solidFill>
                  <a:schemeClr val="bg1"/>
                </a:solidFill>
                <a:effectLst/>
                <a:latin typeface="+mj-lt"/>
              </a:endParaRPr>
            </a:p>
          </p:txBody>
        </p:sp>
      </p:grpSp>
      <p:pic>
        <p:nvPicPr>
          <p:cNvPr id="41" name="Graphic 40" descr="雲端運算大綱">
            <a:extLst>
              <a:ext uri="{FF2B5EF4-FFF2-40B4-BE49-F238E27FC236}">
                <a16:creationId xmlns:a16="http://schemas.microsoft.com/office/drawing/2014/main" id="{B5D10834-1D88-492F-9ED9-EB01A42BFC5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2444" y="2384327"/>
            <a:ext cx="429833" cy="429833"/>
          </a:xfrm>
          <a:prstGeom prst="rect">
            <a:avLst/>
          </a:prstGeom>
        </p:spPr>
      </p:pic>
      <p:pic>
        <p:nvPicPr>
          <p:cNvPr id="9" name="Graphic 8" descr="網際網路大綱">
            <a:extLst>
              <a:ext uri="{FF2B5EF4-FFF2-40B4-BE49-F238E27FC236}">
                <a16:creationId xmlns:a16="http://schemas.microsoft.com/office/drawing/2014/main" id="{48861466-D815-466B-B1A9-BD03508EF1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070498"/>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0"/>
                </a:spcBef>
                <a:spcAft>
                  <a:spcPts val="600"/>
                </a:spcAft>
              </a:pPr>
              <a:r>
                <a:rPr lang="zh-TW" sz="1400" u="sng" kern="1400">
                  <a:ln>
                    <a:noFill/>
                  </a:ln>
                  <a:solidFill>
                    <a:schemeClr val="bg1"/>
                  </a:solidFill>
                  <a:effectLst/>
                  <a:latin typeface="+mj-lt"/>
                  <a:hlinkClick r:id="rId13">
                    <a:extLst>
                      <a:ext uri="{A12FA001-AC4F-418D-AE19-62706E023703}">
                        <ahyp:hlinkClr xmlns:ahyp="http://schemas.microsoft.com/office/drawing/2018/hyperlinkcolor" val="tx"/>
                      </a:ext>
                    </a:extLst>
                  </a:hlinkClick>
                </a:rPr>
                <a:t>建立支援案例</a:t>
              </a:r>
              <a:endParaRPr lang="en-US" sz="1050" kern="1400">
                <a:ln>
                  <a:noFill/>
                </a:ln>
                <a:solidFill>
                  <a:schemeClr val="bg1"/>
                </a:solidFill>
                <a:effectLst/>
                <a:latin typeface="+mj-lt"/>
              </a:endParaRPr>
            </a:p>
          </p:txBody>
        </p:sp>
      </p:grpSp>
    </p:spTree>
    <p:extLst>
      <p:ext uri="{BB962C8B-B14F-4D97-AF65-F5344CB8AC3E}">
        <p14:creationId xmlns:p14="http://schemas.microsoft.com/office/powerpoint/2010/main" val="24977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5" y="269561"/>
            <a:ext cx="11512930" cy="646189"/>
          </a:xfrm>
        </p:spPr>
        <p:txBody>
          <a:bodyPr/>
          <a:lstStyle/>
          <a:p>
            <a:r>
              <a:rPr lang="zh-TW">
                <a:latin typeface="+mj-lt"/>
              </a:rPr>
              <a:t>Adobe Workfront：</a:t>
            </a:r>
            <a:r>
              <a:rPr lang="zh-TW">
                <a:solidFill>
                  <a:schemeClr val="tx1"/>
                </a:solidFill>
                <a:latin typeface="+mj-lt"/>
              </a:rPr>
              <a:t>隨處交流、共同作業並執行複雜的工作流程。</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305580"/>
            <a:chOff x="340538" y="1413856"/>
            <a:chExt cx="3679201" cy="2305580"/>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運作的 Adobe Workfront</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549885"/>
              <a:ext cx="3387448" cy="1169551"/>
            </a:xfrm>
            <a:prstGeom prst="rect">
              <a:avLst/>
            </a:prstGeom>
            <a:noFill/>
          </p:spPr>
          <p:txBody>
            <a:bodyPr wrap="square">
              <a:spAutoFit/>
            </a:bodyPr>
            <a:lstStyle/>
            <a:p>
              <a:pPr algn="ctr"/>
              <a:r>
                <a:rPr lang="zh-TW" sz="1400"/>
                <a:t>規劃、安排優先順序及反覆進行您的工作。</a:t>
              </a:r>
            </a:p>
            <a:p>
              <a:pPr algn="ctr"/>
              <a:r>
                <a:rPr lang="zh-TW" sz="1400"/>
                <a:t>更快速交流、共同作業及完成工作。</a:t>
              </a:r>
            </a:p>
            <a:p>
              <a:pPr algn="ctr"/>
              <a:r>
                <a:rPr lang="zh-TW" sz="1400"/>
                <a:t>精簡和最佳化程序。測量和報告進度。</a:t>
              </a:r>
            </a:p>
            <a:p>
              <a:pPr algn="ctr"/>
              <a:r>
                <a:rPr lang="zh-TW" sz="1400"/>
                <a:t>讓工作與策略一致。</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305580"/>
            <a:chOff x="340538" y="1413856"/>
            <a:chExt cx="3679201" cy="2305580"/>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305580"/>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Workfront 特色</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954107"/>
            </a:xfrm>
            <a:prstGeom prst="rect">
              <a:avLst/>
            </a:prstGeom>
            <a:noFill/>
          </p:spPr>
          <p:txBody>
            <a:bodyPr wrap="square">
              <a:spAutoFit/>
            </a:bodyPr>
            <a:lstStyle/>
            <a:p>
              <a:pPr algn="ctr"/>
              <a:r>
                <a:rPr lang="zh-TW" sz="1400"/>
                <a:t>有了 Workfront，企業工作管理有助於您的公司、部門規劃、預測、共同作業、演進及提出其最佳表現。 </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373604"/>
            <a:chOff x="340538" y="1413856"/>
            <a:chExt cx="3679201" cy="2313969"/>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9214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企業管理</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558274"/>
              <a:ext cx="3387448" cy="1169551"/>
            </a:xfrm>
            <a:prstGeom prst="rect">
              <a:avLst/>
            </a:prstGeom>
            <a:noFill/>
          </p:spPr>
          <p:txBody>
            <a:bodyPr wrap="square">
              <a:spAutoFit/>
            </a:bodyPr>
            <a:lstStyle/>
            <a:p>
              <a:pPr algn="ctr"/>
              <a:r>
                <a:rPr lang="zh-TW" sz="1400"/>
                <a:t>Workfront 為使用 Adobe 產品的行銷和創意團隊，提供適用於現代工作管理的企業平台，以提升企業的整體生產力。</a:t>
              </a:r>
            </a:p>
          </p:txBody>
        </p:sp>
      </p:grpSp>
      <p:grpSp>
        <p:nvGrpSpPr>
          <p:cNvPr id="125" name="Group 124">
            <a:extLst>
              <a:ext uri="{FF2B5EF4-FFF2-40B4-BE49-F238E27FC236}">
                <a16:creationId xmlns:a16="http://schemas.microsoft.com/office/drawing/2014/main" id="{F77A311C-32EA-43A3-B86F-45E4ECCCB384}"/>
              </a:ext>
            </a:extLst>
          </p:cNvPr>
          <p:cNvGrpSpPr/>
          <p:nvPr/>
        </p:nvGrpSpPr>
        <p:grpSpPr>
          <a:xfrm>
            <a:off x="340538" y="4365649"/>
            <a:ext cx="2604241"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2">
                    <a:extLst>
                      <a:ext uri="{A12FA001-AC4F-418D-AE19-62706E023703}">
                        <ahyp:hlinkClr xmlns:ahyp="http://schemas.microsoft.com/office/drawing/2018/hyperlinkcolor" val="tx"/>
                      </a:ext>
                    </a:extLst>
                  </a:hlinkClick>
                </a:rPr>
                <a:t>實作指南</a:t>
              </a:r>
              <a:endParaRPr lang="en-US" sz="1050" kern="1400">
                <a:ln>
                  <a:noFill/>
                </a:ln>
                <a:solidFill>
                  <a:schemeClr val="bg1"/>
                </a:solidFill>
                <a:effectLst/>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6327708" y="4365649"/>
            <a:ext cx="2604241"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3">
                    <a:extLst>
                      <a:ext uri="{A12FA001-AC4F-418D-AE19-62706E023703}">
                        <ahyp:hlinkClr xmlns:ahyp="http://schemas.microsoft.com/office/drawing/2018/hyperlinkcolor" val="tx"/>
                      </a:ext>
                    </a:extLst>
                  </a:hlinkClick>
                </a:rPr>
                <a:t>開始使用</a:t>
              </a:r>
              <a:endParaRPr lang="en-US" sz="1050" kern="1400">
                <a:ln>
                  <a:noFill/>
                </a:ln>
                <a:solidFill>
                  <a:schemeClr val="bg1"/>
                </a:solidFill>
                <a:effectLst/>
                <a:latin typeface="+mj-lt"/>
              </a:endParaRPr>
            </a:p>
          </p:txBody>
        </p:sp>
      </p:grpSp>
      <p:grpSp>
        <p:nvGrpSpPr>
          <p:cNvPr id="32" name="Group 31">
            <a:extLst>
              <a:ext uri="{FF2B5EF4-FFF2-40B4-BE49-F238E27FC236}">
                <a16:creationId xmlns:a16="http://schemas.microsoft.com/office/drawing/2014/main" id="{1A1F10E1-7E66-4CB4-9A10-2EBB89A313E3}"/>
              </a:ext>
            </a:extLst>
          </p:cNvPr>
          <p:cNvGrpSpPr/>
          <p:nvPr/>
        </p:nvGrpSpPr>
        <p:grpSpPr>
          <a:xfrm>
            <a:off x="3355173" y="4365649"/>
            <a:ext cx="2604241" cy="403039"/>
            <a:chOff x="4000500" y="1895754"/>
            <a:chExt cx="1000125" cy="2664807"/>
          </a:xfrm>
        </p:grpSpPr>
        <p:sp>
          <p:nvSpPr>
            <p:cNvPr id="33" name="Rectangle: Rounded Corners 32">
              <a:extLst>
                <a:ext uri="{FF2B5EF4-FFF2-40B4-BE49-F238E27FC236}">
                  <a16:creationId xmlns:a16="http://schemas.microsoft.com/office/drawing/2014/main" id="{541A2E9A-5DEE-44E7-B976-C119188CCD7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4" name="Rectangle: Rounded Corners 33">
              <a:extLst>
                <a:ext uri="{FF2B5EF4-FFF2-40B4-BE49-F238E27FC236}">
                  <a16:creationId xmlns:a16="http://schemas.microsoft.com/office/drawing/2014/main" id="{3E66BB3D-96D1-40CA-B0F7-8ACF46B521C3}"/>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4">
                    <a:extLst>
                      <a:ext uri="{A12FA001-AC4F-418D-AE19-62706E023703}">
                        <ahyp:hlinkClr xmlns:ahyp="http://schemas.microsoft.com/office/drawing/2018/hyperlinkcolor" val="tx"/>
                      </a:ext>
                    </a:extLst>
                  </a:hlinkClick>
                </a:rPr>
                <a:t>Workfront 社群</a:t>
              </a:r>
              <a:endParaRPr lang="en-US" sz="1050" kern="1400">
                <a:ln>
                  <a:noFill/>
                </a:ln>
                <a:solidFill>
                  <a:schemeClr val="bg1"/>
                </a:solidFill>
                <a:effectLst/>
                <a:latin typeface="+mj-lt"/>
              </a:endParaRPr>
            </a:p>
          </p:txBody>
        </p:sp>
      </p:grpSp>
      <p:grpSp>
        <p:nvGrpSpPr>
          <p:cNvPr id="35" name="Group 34">
            <a:extLst>
              <a:ext uri="{FF2B5EF4-FFF2-40B4-BE49-F238E27FC236}">
                <a16:creationId xmlns:a16="http://schemas.microsoft.com/office/drawing/2014/main" id="{B09B9CBC-D973-4692-B686-E5E0E4C329BC}"/>
              </a:ext>
            </a:extLst>
          </p:cNvPr>
          <p:cNvGrpSpPr/>
          <p:nvPr/>
        </p:nvGrpSpPr>
        <p:grpSpPr>
          <a:xfrm>
            <a:off x="340537" y="5070499"/>
            <a:ext cx="2604241" cy="403039"/>
            <a:chOff x="4000500" y="1895754"/>
            <a:chExt cx="1000125" cy="2664807"/>
          </a:xfrm>
        </p:grpSpPr>
        <p:sp>
          <p:nvSpPr>
            <p:cNvPr id="36" name="Rectangle: Rounded Corners 35">
              <a:extLst>
                <a:ext uri="{FF2B5EF4-FFF2-40B4-BE49-F238E27FC236}">
                  <a16:creationId xmlns:a16="http://schemas.microsoft.com/office/drawing/2014/main" id="{FD887289-B010-48E5-A631-38A6154DB138}"/>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37" name="Rectangle: Rounded Corners 36">
              <a:extLst>
                <a:ext uri="{FF2B5EF4-FFF2-40B4-BE49-F238E27FC236}">
                  <a16:creationId xmlns:a16="http://schemas.microsoft.com/office/drawing/2014/main" id="{6254F6D9-F5E5-4688-907E-DB0C1865A23C}"/>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5">
                    <a:extLst>
                      <a:ext uri="{A12FA001-AC4F-418D-AE19-62706E023703}">
                        <ahyp:hlinkClr xmlns:ahyp="http://schemas.microsoft.com/office/drawing/2018/hyperlinkcolor" val="tx"/>
                      </a:ext>
                    </a:extLst>
                  </a:hlinkClick>
                </a:rPr>
                <a:t>Workfront Exchange</a:t>
              </a:r>
              <a:endParaRPr lang="en-US" sz="1050" kern="1400">
                <a:ln>
                  <a:noFill/>
                </a:ln>
                <a:solidFill>
                  <a:schemeClr val="bg1"/>
                </a:solidFill>
                <a:effectLst/>
                <a:latin typeface="+mj-lt"/>
              </a:endParaRPr>
            </a:p>
          </p:txBody>
        </p:sp>
      </p:grpSp>
      <p:grpSp>
        <p:nvGrpSpPr>
          <p:cNvPr id="38" name="Group 37">
            <a:extLst>
              <a:ext uri="{FF2B5EF4-FFF2-40B4-BE49-F238E27FC236}">
                <a16:creationId xmlns:a16="http://schemas.microsoft.com/office/drawing/2014/main" id="{6E0C8845-F648-43CB-B48E-7053BF07257C}"/>
              </a:ext>
            </a:extLst>
          </p:cNvPr>
          <p:cNvGrpSpPr/>
          <p:nvPr/>
        </p:nvGrpSpPr>
        <p:grpSpPr>
          <a:xfrm>
            <a:off x="3355172" y="5070499"/>
            <a:ext cx="2604241" cy="403039"/>
            <a:chOff x="4000500" y="1895754"/>
            <a:chExt cx="1000125" cy="2664807"/>
          </a:xfrm>
        </p:grpSpPr>
        <p:sp>
          <p:nvSpPr>
            <p:cNvPr id="39" name="Rectangle: Rounded Corners 38">
              <a:extLst>
                <a:ext uri="{FF2B5EF4-FFF2-40B4-BE49-F238E27FC236}">
                  <a16:creationId xmlns:a16="http://schemas.microsoft.com/office/drawing/2014/main" id="{9890A5D2-E612-4291-B014-E9BC406E58F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0" name="Rectangle: Rounded Corners 39">
              <a:extLst>
                <a:ext uri="{FF2B5EF4-FFF2-40B4-BE49-F238E27FC236}">
                  <a16:creationId xmlns:a16="http://schemas.microsoft.com/office/drawing/2014/main" id="{96FFF614-F64A-4BD0-8127-0B5FD18E9F4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6">
                    <a:extLst>
                      <a:ext uri="{A12FA001-AC4F-418D-AE19-62706E023703}">
                        <ahyp:hlinkClr xmlns:ahyp="http://schemas.microsoft.com/office/drawing/2018/hyperlinkcolor" val="tx"/>
                      </a:ext>
                    </a:extLst>
                  </a:hlinkClick>
                </a:rPr>
                <a:t>Workfront 文件</a:t>
              </a:r>
              <a:endParaRPr lang="en-US" sz="1050" kern="1400">
                <a:ln>
                  <a:noFill/>
                </a:ln>
                <a:solidFill>
                  <a:schemeClr val="bg1"/>
                </a:solidFill>
                <a:effectLst/>
                <a:latin typeface="+mj-lt"/>
              </a:endParaRPr>
            </a:p>
          </p:txBody>
        </p:sp>
      </p:grpSp>
      <p:pic>
        <p:nvPicPr>
          <p:cNvPr id="41" name="Graphic 40" descr="團體腦力激盪大綱">
            <a:extLst>
              <a:ext uri="{FF2B5EF4-FFF2-40B4-BE49-F238E27FC236}">
                <a16:creationId xmlns:a16="http://schemas.microsoft.com/office/drawing/2014/main" id="{B5D10834-1D88-492F-9ED9-EB01A42BFC5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2444" y="2384327"/>
            <a:ext cx="429833" cy="429833"/>
          </a:xfrm>
          <a:prstGeom prst="rect">
            <a:avLst/>
          </a:prstGeom>
        </p:spPr>
      </p:pic>
      <p:pic>
        <p:nvPicPr>
          <p:cNvPr id="9" name="Graphic 8" descr="網際網路大綱">
            <a:extLst>
              <a:ext uri="{FF2B5EF4-FFF2-40B4-BE49-F238E27FC236}">
                <a16:creationId xmlns:a16="http://schemas.microsoft.com/office/drawing/2014/main" id="{48861466-D815-466B-B1A9-BD03508EF13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44608" y="2364788"/>
            <a:ext cx="468910" cy="468910"/>
          </a:xfrm>
          <a:prstGeom prst="rect">
            <a:avLst/>
          </a:prstGeom>
        </p:spPr>
      </p:pic>
      <p:grpSp>
        <p:nvGrpSpPr>
          <p:cNvPr id="42" name="Group 41">
            <a:extLst>
              <a:ext uri="{FF2B5EF4-FFF2-40B4-BE49-F238E27FC236}">
                <a16:creationId xmlns:a16="http://schemas.microsoft.com/office/drawing/2014/main" id="{4435DA1D-14F1-4883-9453-F185EA3428CA}"/>
              </a:ext>
            </a:extLst>
          </p:cNvPr>
          <p:cNvGrpSpPr/>
          <p:nvPr/>
        </p:nvGrpSpPr>
        <p:grpSpPr>
          <a:xfrm>
            <a:off x="6327707" y="5070498"/>
            <a:ext cx="2604241" cy="403039"/>
            <a:chOff x="4000500" y="1895754"/>
            <a:chExt cx="1000125" cy="2664807"/>
          </a:xfrm>
        </p:grpSpPr>
        <p:sp>
          <p:nvSpPr>
            <p:cNvPr id="43" name="Rectangle: Rounded Corners 42">
              <a:extLst>
                <a:ext uri="{FF2B5EF4-FFF2-40B4-BE49-F238E27FC236}">
                  <a16:creationId xmlns:a16="http://schemas.microsoft.com/office/drawing/2014/main" id="{C0E1B83B-64BC-4EE9-9A2F-2A17B75C01A4}"/>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44" name="Rectangle: Rounded Corners 43">
              <a:extLst>
                <a:ext uri="{FF2B5EF4-FFF2-40B4-BE49-F238E27FC236}">
                  <a16:creationId xmlns:a16="http://schemas.microsoft.com/office/drawing/2014/main" id="{BB2469C0-A63E-4C51-BBBB-062DB22D568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marL="0" marR="0" indent="0" algn="ctr">
                <a:lnSpc>
                  <a:spcPct val="119000"/>
                </a:lnSpc>
                <a:spcBef>
                  <a:spcPts val="300"/>
                </a:spcBef>
                <a:spcAft>
                  <a:spcPts val="600"/>
                </a:spcAft>
              </a:pPr>
              <a:r>
                <a:rPr lang="zh-TW" sz="1400" u="sng" kern="1400">
                  <a:ln>
                    <a:noFill/>
                  </a:ln>
                  <a:solidFill>
                    <a:schemeClr val="bg1"/>
                  </a:solidFill>
                  <a:effectLst/>
                  <a:latin typeface="+mj-lt"/>
                  <a:hlinkClick r:id="rId11">
                    <a:extLst>
                      <a:ext uri="{A12FA001-AC4F-418D-AE19-62706E023703}">
                        <ahyp:hlinkClr xmlns:ahyp="http://schemas.microsoft.com/office/drawing/2018/hyperlinkcolor" val="tx"/>
                      </a:ext>
                    </a:extLst>
                  </a:hlinkClick>
                </a:rPr>
                <a:t>Workfront 支援入口網站</a:t>
              </a:r>
              <a:endParaRPr lang="en-US" sz="1050" kern="1400">
                <a:ln>
                  <a:noFill/>
                </a:ln>
                <a:solidFill>
                  <a:schemeClr val="bg1"/>
                </a:solidFill>
                <a:effectLst/>
                <a:latin typeface="+mj-lt"/>
              </a:endParaRPr>
            </a:p>
          </p:txBody>
        </p:sp>
      </p:grpSp>
      <p:pic>
        <p:nvPicPr>
          <p:cNvPr id="45" name="Graphic 44" descr="雲端運算大綱">
            <a:extLst>
              <a:ext uri="{FF2B5EF4-FFF2-40B4-BE49-F238E27FC236}">
                <a16:creationId xmlns:a16="http://schemas.microsoft.com/office/drawing/2014/main" id="{5EE39601-7E26-4215-8A97-EDA579BA17F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905725" y="2364788"/>
            <a:ext cx="429833" cy="429833"/>
          </a:xfrm>
          <a:prstGeom prst="rect">
            <a:avLst/>
          </a:prstGeom>
        </p:spPr>
      </p:pic>
    </p:spTree>
    <p:extLst>
      <p:ext uri="{BB962C8B-B14F-4D97-AF65-F5344CB8AC3E}">
        <p14:creationId xmlns:p14="http://schemas.microsoft.com/office/powerpoint/2010/main" val="40487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Ad Cloud：</a:t>
            </a:r>
            <a:r>
              <a:rPr lang="zh-TW">
                <a:solidFill>
                  <a:schemeClr val="tx1"/>
                </a:solidFill>
                <a:latin typeface="+mj-lt"/>
              </a:rPr>
              <a:t>協助您根據自己的預算，預測最佳的搜尋、顯示及動態廣告組合。它也會自動化您的媒體計劃執行。</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44487" y="1515316"/>
              <a:ext cx="3471302" cy="403039"/>
              <a:chOff x="4000500" y="1895754"/>
              <a:chExt cx="1000125"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綜觀全局</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algn="ctr"/>
              <a:r>
                <a:rPr lang="zh-TW" sz="1400"/>
                <a:t>完全掌握您的搜尋、顯示及社群上的行銷活動績效，以更能了解客戶如何與您的品牌互動。</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有自信地行動</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algn="ctr"/>
              <a:r>
                <a:rPr lang="zh-TW" sz="1400"/>
                <a:t>準確報告功能有助於您知道何時要投資您的線上廣告預算，以及要投入何處。</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發揮預算的最大效益</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738664"/>
            </a:xfrm>
            <a:prstGeom prst="rect">
              <a:avLst/>
            </a:prstGeom>
            <a:noFill/>
          </p:spPr>
          <p:txBody>
            <a:bodyPr wrap="square">
              <a:spAutoFit/>
            </a:bodyPr>
            <a:lstStyle/>
            <a:p>
              <a:pPr algn="ctr"/>
              <a:r>
                <a:rPr lang="zh-TW" sz="1400"/>
                <a:t>從您的預算取得更多報酬，了解預算正以最合乎策略、最有效率的方式運用。</a:t>
              </a:r>
            </a:p>
          </p:txBody>
        </p:sp>
      </p:grpSp>
      <p:grpSp>
        <p:nvGrpSpPr>
          <p:cNvPr id="3" name="Group 2">
            <a:extLst>
              <a:ext uri="{FF2B5EF4-FFF2-40B4-BE49-F238E27FC236}">
                <a16:creationId xmlns:a16="http://schemas.microsoft.com/office/drawing/2014/main" id="{EFF0751A-09E6-42E5-BB78-87CE92DE8513}"/>
              </a:ext>
            </a:extLst>
          </p:cNvPr>
          <p:cNvGrpSpPr/>
          <p:nvPr/>
        </p:nvGrpSpPr>
        <p:grpSpPr>
          <a:xfrm>
            <a:off x="340538" y="4232299"/>
            <a:ext cx="8084371" cy="403039"/>
            <a:chOff x="340538" y="4213249"/>
            <a:chExt cx="7599351" cy="403039"/>
          </a:xfrm>
        </p:grpSpPr>
        <p:grpSp>
          <p:nvGrpSpPr>
            <p:cNvPr id="125" name="Group 124">
              <a:extLst>
                <a:ext uri="{FF2B5EF4-FFF2-40B4-BE49-F238E27FC236}">
                  <a16:creationId xmlns:a16="http://schemas.microsoft.com/office/drawing/2014/main" id="{F77A311C-32EA-43A3-B86F-45E4ECCCB384}"/>
                </a:ext>
              </a:extLst>
            </p:cNvPr>
            <p:cNvGrpSpPr/>
            <p:nvPr/>
          </p:nvGrpSpPr>
          <p:grpSpPr>
            <a:xfrm>
              <a:off x="340538" y="4213249"/>
              <a:ext cx="2448000" cy="403039"/>
              <a:chOff x="4000500" y="1895754"/>
              <a:chExt cx="1000125" cy="2664807"/>
            </a:xfrm>
          </p:grpSpPr>
          <p:sp>
            <p:nvSpPr>
              <p:cNvPr id="127" name="Rectangle: Rounded Corners 126">
                <a:extLst>
                  <a:ext uri="{FF2B5EF4-FFF2-40B4-BE49-F238E27FC236}">
                    <a16:creationId xmlns:a16="http://schemas.microsoft.com/office/drawing/2014/main" id="{4685A9F1-EEBA-40E2-9BCC-8A3637EC52A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28" name="Rectangle: Rounded Corners 127">
                <a:extLst>
                  <a:ext uri="{FF2B5EF4-FFF2-40B4-BE49-F238E27FC236}">
                    <a16:creationId xmlns:a16="http://schemas.microsoft.com/office/drawing/2014/main" id="{E4FD9A04-6966-43C0-94D7-FBEB9B20772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2">
                      <a:extLst>
                        <a:ext uri="{A12FA001-AC4F-418D-AE19-62706E023703}">
                          <ahyp:hlinkClr xmlns:ahyp="http://schemas.microsoft.com/office/drawing/2018/hyperlinkcolor" val="tx"/>
                        </a:ext>
                      </a:extLst>
                    </a:hlinkClick>
                  </a:rPr>
                  <a:t>Advertising Cloud Exchange</a:t>
                </a:r>
                <a:endParaRPr lang="en-US" sz="1400">
                  <a:solidFill>
                    <a:schemeClr val="bg1"/>
                  </a:solidFill>
                  <a:latin typeface="+mj-lt"/>
                </a:endParaRPr>
              </a:p>
            </p:txBody>
          </p:sp>
        </p:grpSp>
        <p:grpSp>
          <p:nvGrpSpPr>
            <p:cNvPr id="131" name="Group 130">
              <a:extLst>
                <a:ext uri="{FF2B5EF4-FFF2-40B4-BE49-F238E27FC236}">
                  <a16:creationId xmlns:a16="http://schemas.microsoft.com/office/drawing/2014/main" id="{78E07B98-17D1-41C8-A5B1-2B64B8065EDE}"/>
                </a:ext>
              </a:extLst>
            </p:cNvPr>
            <p:cNvGrpSpPr/>
            <p:nvPr/>
          </p:nvGrpSpPr>
          <p:grpSpPr>
            <a:xfrm>
              <a:off x="2916214" y="4213249"/>
              <a:ext cx="2448000" cy="403039"/>
              <a:chOff x="4000500" y="1895754"/>
              <a:chExt cx="1000125" cy="2664807"/>
            </a:xfrm>
          </p:grpSpPr>
          <p:sp>
            <p:nvSpPr>
              <p:cNvPr id="132" name="Rectangle: Rounded Corners 131">
                <a:extLst>
                  <a:ext uri="{FF2B5EF4-FFF2-40B4-BE49-F238E27FC236}">
                    <a16:creationId xmlns:a16="http://schemas.microsoft.com/office/drawing/2014/main" id="{1A493B1E-C39F-474A-812D-9F705C81A393}"/>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3" name="Rectangle: Rounded Corners 132">
                <a:extLst>
                  <a:ext uri="{FF2B5EF4-FFF2-40B4-BE49-F238E27FC236}">
                    <a16:creationId xmlns:a16="http://schemas.microsoft.com/office/drawing/2014/main" id="{0D06E3F8-56BD-453E-93F6-A5DD38236AB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lvl="0" algn="ctr" defTabSz="800100">
                  <a:lnSpc>
                    <a:spcPct val="90000"/>
                  </a:lnSpc>
                  <a:spcBef>
                    <a:spcPct val="0"/>
                  </a:spcBef>
                  <a:spcAft>
                    <a:spcPct val="35000"/>
                  </a:spcAft>
                </a:pPr>
                <a:r>
                  <a:rPr lang="zh-TW" sz="1400">
                    <a:solidFill>
                      <a:schemeClr val="bg1"/>
                    </a:solidFill>
                    <a:latin typeface="+mj-lt"/>
                    <a:hlinkClick r:id="rId3">
                      <a:extLst>
                        <a:ext uri="{A12FA001-AC4F-418D-AE19-62706E023703}">
                          <ahyp:hlinkClr xmlns:ahyp="http://schemas.microsoft.com/office/drawing/2018/hyperlinkcolor" val="tx"/>
                        </a:ext>
                      </a:extLst>
                    </a:hlinkClick>
                  </a:rPr>
                  <a:t>Advertising Cloud 社群</a:t>
                </a:r>
                <a:endParaRPr lang="en-US" sz="1400">
                  <a:solidFill>
                    <a:schemeClr val="bg1"/>
                  </a:solidFill>
                  <a:latin typeface="+mj-lt"/>
                </a:endParaRPr>
              </a:p>
            </p:txBody>
          </p:sp>
        </p:grpSp>
        <p:grpSp>
          <p:nvGrpSpPr>
            <p:cNvPr id="134" name="Group 133">
              <a:extLst>
                <a:ext uri="{FF2B5EF4-FFF2-40B4-BE49-F238E27FC236}">
                  <a16:creationId xmlns:a16="http://schemas.microsoft.com/office/drawing/2014/main" id="{F5A598C8-14BB-4C54-9A79-75B7EDFE9F62}"/>
                </a:ext>
              </a:extLst>
            </p:cNvPr>
            <p:cNvGrpSpPr/>
            <p:nvPr/>
          </p:nvGrpSpPr>
          <p:grpSpPr>
            <a:xfrm>
              <a:off x="5491889" y="4213249"/>
              <a:ext cx="2448000" cy="403039"/>
              <a:chOff x="4000500" y="1895754"/>
              <a:chExt cx="1000125" cy="2664807"/>
            </a:xfrm>
          </p:grpSpPr>
          <p:sp>
            <p:nvSpPr>
              <p:cNvPr id="135" name="Rectangle: Rounded Corners 134">
                <a:extLst>
                  <a:ext uri="{FF2B5EF4-FFF2-40B4-BE49-F238E27FC236}">
                    <a16:creationId xmlns:a16="http://schemas.microsoft.com/office/drawing/2014/main" id="{E70E4F23-BEC9-4BA1-9B97-D44E79255DDB}"/>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136" name="Rectangle: Rounded Corners 135">
                <a:extLst>
                  <a:ext uri="{FF2B5EF4-FFF2-40B4-BE49-F238E27FC236}">
                    <a16:creationId xmlns:a16="http://schemas.microsoft.com/office/drawing/2014/main" id="{8330D737-0DA6-42FF-B109-106C833640E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4">
                      <a:extLst>
                        <a:ext uri="{A12FA001-AC4F-418D-AE19-62706E023703}">
                          <ahyp:hlinkClr xmlns:ahyp="http://schemas.microsoft.com/office/drawing/2018/hyperlinkcolor" val="tx"/>
                        </a:ext>
                      </a:extLst>
                    </a:hlinkClick>
                  </a:rPr>
                  <a:t>學習與支援</a:t>
                </a:r>
                <a:endParaRPr lang="en-US" sz="1400">
                  <a:solidFill>
                    <a:schemeClr val="bg1"/>
                  </a:solidFill>
                  <a:latin typeface="+mj-lt"/>
                </a:endParaRPr>
              </a:p>
            </p:txBody>
          </p:sp>
        </p:grpSp>
      </p:grpSp>
      <p:pic>
        <p:nvPicPr>
          <p:cNvPr id="43" name="Graphic 42">
            <a:extLst>
              <a:ext uri="{FF2B5EF4-FFF2-40B4-BE49-F238E27FC236}">
                <a16:creationId xmlns:a16="http://schemas.microsoft.com/office/drawing/2014/main" id="{0398B962-A6D1-4F50-8FD2-834EA4B54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1396" y="2376415"/>
            <a:ext cx="417484" cy="437685"/>
          </a:xfrm>
          <a:prstGeom prst="rect">
            <a:avLst/>
          </a:prstGeom>
        </p:spPr>
      </p:pic>
      <p:pic>
        <p:nvPicPr>
          <p:cNvPr id="9" name="Graphic 8">
            <a:extLst>
              <a:ext uri="{FF2B5EF4-FFF2-40B4-BE49-F238E27FC236}">
                <a16:creationId xmlns:a16="http://schemas.microsoft.com/office/drawing/2014/main" id="{912BC450-F3FE-4938-AFED-F06245D1B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995" y="2411060"/>
            <a:ext cx="380009" cy="403040"/>
          </a:xfrm>
          <a:prstGeom prst="rect">
            <a:avLst/>
          </a:prstGeom>
        </p:spPr>
      </p:pic>
      <p:pic>
        <p:nvPicPr>
          <p:cNvPr id="52" name="Graphic 51">
            <a:extLst>
              <a:ext uri="{FF2B5EF4-FFF2-40B4-BE49-F238E27FC236}">
                <a16:creationId xmlns:a16="http://schemas.microsoft.com/office/drawing/2014/main" id="{EE2485F0-66FB-4220-B12D-BE3FC6B5EF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7076" y="2422702"/>
            <a:ext cx="403040" cy="403040"/>
          </a:xfrm>
          <a:prstGeom prst="rect">
            <a:avLst/>
          </a:prstGeom>
        </p:spPr>
      </p:pic>
    </p:spTree>
    <p:extLst>
      <p:ext uri="{BB962C8B-B14F-4D97-AF65-F5344CB8AC3E}">
        <p14:creationId xmlns:p14="http://schemas.microsoft.com/office/powerpoint/2010/main" val="32112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1EF0FD2-46A2-4002-AB93-D74F07E7D67F}"/>
              </a:ext>
            </a:extLst>
          </p:cNvPr>
          <p:cNvSpPr txBox="1">
            <a:spLocks/>
          </p:cNvSpPr>
          <p:nvPr/>
        </p:nvSpPr>
        <p:spPr>
          <a:xfrm>
            <a:off x="310815" y="312662"/>
            <a:ext cx="11491015" cy="646189"/>
          </a:xfrm>
          <a:prstGeom prst="rect">
            <a:avLst/>
          </a:prstGeom>
        </p:spPr>
        <p:txBody>
          <a:bodyPr/>
          <a:lst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a:lstStyle>
          <a:p>
            <a:r>
              <a:rPr lang="zh-TW" sz="2800"/>
              <a:t>重要資訊和資源</a:t>
            </a:r>
            <a:endParaRPr lang="en-US"/>
          </a:p>
        </p:txBody>
      </p:sp>
      <p:grpSp>
        <p:nvGrpSpPr>
          <p:cNvPr id="39" name="Group 38">
            <a:extLst>
              <a:ext uri="{FF2B5EF4-FFF2-40B4-BE49-F238E27FC236}">
                <a16:creationId xmlns:a16="http://schemas.microsoft.com/office/drawing/2014/main" id="{7E10A762-54D8-41BC-9D3D-1D644A6355B4}"/>
              </a:ext>
            </a:extLst>
          </p:cNvPr>
          <p:cNvGrpSpPr/>
          <p:nvPr/>
        </p:nvGrpSpPr>
        <p:grpSpPr>
          <a:xfrm>
            <a:off x="0" y="1560284"/>
            <a:ext cx="9058904" cy="4523603"/>
            <a:chOff x="0" y="1468999"/>
            <a:chExt cx="9058904" cy="4523603"/>
          </a:xfrm>
        </p:grpSpPr>
        <p:grpSp>
          <p:nvGrpSpPr>
            <p:cNvPr id="35" name="Group 34">
              <a:extLst>
                <a:ext uri="{FF2B5EF4-FFF2-40B4-BE49-F238E27FC236}">
                  <a16:creationId xmlns:a16="http://schemas.microsoft.com/office/drawing/2014/main" id="{5FBA3AB4-4FBA-4920-B291-6A4AB1AA2360}"/>
                </a:ext>
              </a:extLst>
            </p:cNvPr>
            <p:cNvGrpSpPr/>
            <p:nvPr/>
          </p:nvGrpSpPr>
          <p:grpSpPr>
            <a:xfrm>
              <a:off x="1" y="3784218"/>
              <a:ext cx="5442856" cy="665879"/>
              <a:chOff x="1" y="3907463"/>
              <a:chExt cx="5442856" cy="665879"/>
            </a:xfrm>
          </p:grpSpPr>
          <p:sp>
            <p:nvSpPr>
              <p:cNvPr id="21" name="Round Same Side Corner Rectangle 32">
                <a:extLst>
                  <a:ext uri="{FF2B5EF4-FFF2-40B4-BE49-F238E27FC236}">
                    <a16:creationId xmlns:a16="http://schemas.microsoft.com/office/drawing/2014/main" id="{0EFE3556-CAB0-4405-B6DF-5A6CF732B03E}"/>
                  </a:ext>
                </a:extLst>
              </p:cNvPr>
              <p:cNvSpPr/>
              <p:nvPr/>
            </p:nvSpPr>
            <p:spPr>
              <a:xfrm rot="5400000">
                <a:off x="2388489" y="1518975"/>
                <a:ext cx="665879" cy="5442856"/>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2" name="TextBox 21">
                <a:extLst>
                  <a:ext uri="{FF2B5EF4-FFF2-40B4-BE49-F238E27FC236}">
                    <a16:creationId xmlns:a16="http://schemas.microsoft.com/office/drawing/2014/main" id="{FE605017-ACEA-4DA9-8F05-07E1827FE318}"/>
                  </a:ext>
                </a:extLst>
              </p:cNvPr>
              <p:cNvSpPr txBox="1"/>
              <p:nvPr/>
            </p:nvSpPr>
            <p:spPr>
              <a:xfrm>
                <a:off x="310815" y="4009569"/>
                <a:ext cx="385483" cy="461665"/>
              </a:xfrm>
              <a:prstGeom prst="rect">
                <a:avLst/>
              </a:prstGeom>
              <a:noFill/>
            </p:spPr>
            <p:txBody>
              <a:bodyPr wrap="square" rtlCol="0">
                <a:spAutoFit/>
              </a:bodyPr>
              <a:lstStyle/>
              <a:p>
                <a:r>
                  <a:rPr lang="zh-TW" sz="2400">
                    <a:solidFill>
                      <a:schemeClr val="bg1"/>
                    </a:solidFill>
                  </a:rPr>
                  <a:t>4</a:t>
                </a:r>
                <a:endParaRPr lang="en-US" sz="2000">
                  <a:solidFill>
                    <a:schemeClr val="bg1"/>
                  </a:solidFill>
                </a:endParaRPr>
              </a:p>
            </p:txBody>
          </p:sp>
          <p:sp>
            <p:nvSpPr>
              <p:cNvPr id="23" name="Rectangle 22">
                <a:extLst>
                  <a:ext uri="{FF2B5EF4-FFF2-40B4-BE49-F238E27FC236}">
                    <a16:creationId xmlns:a16="http://schemas.microsoft.com/office/drawing/2014/main" id="{BB3CEA68-9173-4E1B-B66A-7BAA8F298AC5}"/>
                  </a:ext>
                </a:extLst>
              </p:cNvPr>
              <p:cNvSpPr/>
              <p:nvPr/>
            </p:nvSpPr>
            <p:spPr>
              <a:xfrm>
                <a:off x="564513" y="4040346"/>
                <a:ext cx="3999097"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zh-TW" sz="2000">
                    <a:solidFill>
                      <a:schemeClr val="bg1"/>
                    </a:solidFill>
                  </a:rPr>
                  <a:t>如何提交支援服務單</a:t>
                </a:r>
              </a:p>
            </p:txBody>
          </p:sp>
        </p:grpSp>
        <p:grpSp>
          <p:nvGrpSpPr>
            <p:cNvPr id="32" name="Group 31">
              <a:extLst>
                <a:ext uri="{FF2B5EF4-FFF2-40B4-BE49-F238E27FC236}">
                  <a16:creationId xmlns:a16="http://schemas.microsoft.com/office/drawing/2014/main" id="{356B0A2C-2B9D-4C8F-80D9-2DA3018DE63A}"/>
                </a:ext>
              </a:extLst>
            </p:cNvPr>
            <p:cNvGrpSpPr/>
            <p:nvPr/>
          </p:nvGrpSpPr>
          <p:grpSpPr>
            <a:xfrm>
              <a:off x="0" y="1468999"/>
              <a:ext cx="9058904" cy="651838"/>
              <a:chOff x="0" y="1468999"/>
              <a:chExt cx="9058904" cy="651838"/>
            </a:xfrm>
          </p:grpSpPr>
          <p:sp>
            <p:nvSpPr>
              <p:cNvPr id="18" name="Round Same Side Corner Rectangle 5">
                <a:extLst>
                  <a:ext uri="{FF2B5EF4-FFF2-40B4-BE49-F238E27FC236}">
                    <a16:creationId xmlns:a16="http://schemas.microsoft.com/office/drawing/2014/main" id="{BA261D8E-623F-433D-AB92-44BD7676B9FB}"/>
                  </a:ext>
                </a:extLst>
              </p:cNvPr>
              <p:cNvSpPr/>
              <p:nvPr/>
            </p:nvSpPr>
            <p:spPr>
              <a:xfrm rot="5400000">
                <a:off x="4203533" y="-2734534"/>
                <a:ext cx="651838" cy="9058904"/>
              </a:xfrm>
              <a:prstGeom prst="round2SameRect">
                <a:avLst>
                  <a:gd name="adj1" fmla="val 50000"/>
                  <a:gd name="adj2" fmla="val 0"/>
                </a:avLst>
              </a:prstGeom>
              <a:noFill/>
              <a:ln w="12700">
                <a:solidFill>
                  <a:srgbClr val="FA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9" name="TextBox 18">
                <a:extLst>
                  <a:ext uri="{FF2B5EF4-FFF2-40B4-BE49-F238E27FC236}">
                    <a16:creationId xmlns:a16="http://schemas.microsoft.com/office/drawing/2014/main" id="{95E407A6-ED78-4F68-91AC-705F792C5C53}"/>
                  </a:ext>
                </a:extLst>
              </p:cNvPr>
              <p:cNvSpPr txBox="1"/>
              <p:nvPr/>
            </p:nvSpPr>
            <p:spPr>
              <a:xfrm>
                <a:off x="310815" y="1564086"/>
                <a:ext cx="385483" cy="461665"/>
              </a:xfrm>
              <a:prstGeom prst="rect">
                <a:avLst/>
              </a:prstGeom>
              <a:noFill/>
            </p:spPr>
            <p:txBody>
              <a:bodyPr wrap="square" rtlCol="0">
                <a:spAutoFit/>
              </a:bodyPr>
              <a:lstStyle/>
              <a:p>
                <a:r>
                  <a:rPr lang="zh-TW" sz="2400">
                    <a:solidFill>
                      <a:schemeClr val="accent6"/>
                    </a:solidFill>
                  </a:rPr>
                  <a:t>1</a:t>
                </a:r>
                <a:endParaRPr lang="en-US" sz="2000">
                  <a:solidFill>
                    <a:schemeClr val="accent6"/>
                  </a:solidFill>
                </a:endParaRPr>
              </a:p>
            </p:txBody>
          </p:sp>
          <p:sp>
            <p:nvSpPr>
              <p:cNvPr id="20" name="Rectangle 19">
                <a:extLst>
                  <a:ext uri="{FF2B5EF4-FFF2-40B4-BE49-F238E27FC236}">
                    <a16:creationId xmlns:a16="http://schemas.microsoft.com/office/drawing/2014/main" id="{31AA2052-250B-477C-8BB3-9CC987AAF37B}"/>
                  </a:ext>
                </a:extLst>
              </p:cNvPr>
              <p:cNvSpPr/>
              <p:nvPr/>
            </p:nvSpPr>
            <p:spPr>
              <a:xfrm>
                <a:off x="564514" y="1594863"/>
                <a:ext cx="488160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zh-TW" sz="2000">
                    <a:solidFill>
                      <a:srgbClr val="FF0000"/>
                    </a:solidFill>
                  </a:rPr>
                  <a:t>Adobe Experience Core Services</a:t>
                </a:r>
              </a:p>
            </p:txBody>
          </p:sp>
        </p:grpSp>
        <p:grpSp>
          <p:nvGrpSpPr>
            <p:cNvPr id="34" name="Group 33">
              <a:extLst>
                <a:ext uri="{FF2B5EF4-FFF2-40B4-BE49-F238E27FC236}">
                  <a16:creationId xmlns:a16="http://schemas.microsoft.com/office/drawing/2014/main" id="{2A8804CC-4063-4DE9-8AC0-FDD97540EA70}"/>
                </a:ext>
              </a:extLst>
            </p:cNvPr>
            <p:cNvGrpSpPr/>
            <p:nvPr/>
          </p:nvGrpSpPr>
          <p:grpSpPr>
            <a:xfrm>
              <a:off x="1" y="3005215"/>
              <a:ext cx="6630571" cy="673630"/>
              <a:chOff x="1" y="3087378"/>
              <a:chExt cx="6630571" cy="673630"/>
            </a:xfrm>
          </p:grpSpPr>
          <p:sp>
            <p:nvSpPr>
              <p:cNvPr id="15" name="Round Same Side Corner Rectangle 27">
                <a:extLst>
                  <a:ext uri="{FF2B5EF4-FFF2-40B4-BE49-F238E27FC236}">
                    <a16:creationId xmlns:a16="http://schemas.microsoft.com/office/drawing/2014/main" id="{98E8E0A7-A5DE-4C1C-B9A4-20D685838B0D}"/>
                  </a:ext>
                </a:extLst>
              </p:cNvPr>
              <p:cNvSpPr/>
              <p:nvPr/>
            </p:nvSpPr>
            <p:spPr>
              <a:xfrm rot="5400000">
                <a:off x="2978472" y="108907"/>
                <a:ext cx="673630" cy="663057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TextBox 15">
                <a:extLst>
                  <a:ext uri="{FF2B5EF4-FFF2-40B4-BE49-F238E27FC236}">
                    <a16:creationId xmlns:a16="http://schemas.microsoft.com/office/drawing/2014/main" id="{B4AFF4C6-ACDB-41FC-8D6A-3A9FB33C8165}"/>
                  </a:ext>
                </a:extLst>
              </p:cNvPr>
              <p:cNvSpPr txBox="1"/>
              <p:nvPr/>
            </p:nvSpPr>
            <p:spPr>
              <a:xfrm>
                <a:off x="310815" y="3193359"/>
                <a:ext cx="385483" cy="461665"/>
              </a:xfrm>
              <a:prstGeom prst="rect">
                <a:avLst/>
              </a:prstGeom>
              <a:noFill/>
            </p:spPr>
            <p:txBody>
              <a:bodyPr wrap="square" rtlCol="0">
                <a:spAutoFit/>
              </a:bodyPr>
              <a:lstStyle/>
              <a:p>
                <a:r>
                  <a:rPr lang="zh-TW" sz="2400">
                    <a:solidFill>
                      <a:schemeClr val="bg1"/>
                    </a:solidFill>
                  </a:rPr>
                  <a:t>3</a:t>
                </a:r>
                <a:endParaRPr lang="en-US" sz="2000">
                  <a:solidFill>
                    <a:schemeClr val="bg1"/>
                  </a:solidFill>
                </a:endParaRPr>
              </a:p>
            </p:txBody>
          </p:sp>
          <p:sp>
            <p:nvSpPr>
              <p:cNvPr id="17" name="Rectangle 16">
                <a:extLst>
                  <a:ext uri="{FF2B5EF4-FFF2-40B4-BE49-F238E27FC236}">
                    <a16:creationId xmlns:a16="http://schemas.microsoft.com/office/drawing/2014/main" id="{68AEB81A-585A-4B49-B89F-A378242D9DFA}"/>
                  </a:ext>
                </a:extLst>
              </p:cNvPr>
              <p:cNvSpPr/>
              <p:nvPr/>
            </p:nvSpPr>
            <p:spPr>
              <a:xfrm>
                <a:off x="564514" y="3224136"/>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zh-TW" sz="2000">
                    <a:solidFill>
                      <a:schemeClr val="bg1"/>
                    </a:solidFill>
                  </a:rPr>
                  <a:t>您的 Adobe 解決方案</a:t>
                </a:r>
              </a:p>
            </p:txBody>
          </p:sp>
        </p:grpSp>
        <p:grpSp>
          <p:nvGrpSpPr>
            <p:cNvPr id="33" name="Group 32">
              <a:extLst>
                <a:ext uri="{FF2B5EF4-FFF2-40B4-BE49-F238E27FC236}">
                  <a16:creationId xmlns:a16="http://schemas.microsoft.com/office/drawing/2014/main" id="{B22B62E4-E72F-468E-A680-B325CC6DDB9F}"/>
                </a:ext>
              </a:extLst>
            </p:cNvPr>
            <p:cNvGrpSpPr/>
            <p:nvPr/>
          </p:nvGrpSpPr>
          <p:grpSpPr>
            <a:xfrm>
              <a:off x="0" y="2226210"/>
              <a:ext cx="8133535" cy="673632"/>
              <a:chOff x="0" y="2267291"/>
              <a:chExt cx="8133535" cy="673632"/>
            </a:xfrm>
          </p:grpSpPr>
          <p:sp>
            <p:nvSpPr>
              <p:cNvPr id="12" name="Round Same Side Corner Rectangle 26">
                <a:extLst>
                  <a:ext uri="{FF2B5EF4-FFF2-40B4-BE49-F238E27FC236}">
                    <a16:creationId xmlns:a16="http://schemas.microsoft.com/office/drawing/2014/main" id="{D5726F49-AB2B-4442-9B3E-D08E6E253610}"/>
                  </a:ext>
                </a:extLst>
              </p:cNvPr>
              <p:cNvSpPr/>
              <p:nvPr/>
            </p:nvSpPr>
            <p:spPr>
              <a:xfrm rot="5400000">
                <a:off x="3729952" y="-1462661"/>
                <a:ext cx="673632" cy="8133535"/>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TextBox 12">
                <a:extLst>
                  <a:ext uri="{FF2B5EF4-FFF2-40B4-BE49-F238E27FC236}">
                    <a16:creationId xmlns:a16="http://schemas.microsoft.com/office/drawing/2014/main" id="{B6309DC9-25B9-42E8-BD7C-C4961F56821E}"/>
                  </a:ext>
                </a:extLst>
              </p:cNvPr>
              <p:cNvSpPr txBox="1"/>
              <p:nvPr/>
            </p:nvSpPr>
            <p:spPr>
              <a:xfrm>
                <a:off x="310815" y="2373275"/>
                <a:ext cx="385483" cy="461665"/>
              </a:xfrm>
              <a:prstGeom prst="rect">
                <a:avLst/>
              </a:prstGeom>
              <a:noFill/>
            </p:spPr>
            <p:txBody>
              <a:bodyPr wrap="square" rtlCol="0">
                <a:spAutoFit/>
              </a:bodyPr>
              <a:lstStyle/>
              <a:p>
                <a:r>
                  <a:rPr lang="zh-TW" sz="2400">
                    <a:solidFill>
                      <a:schemeClr val="bg1"/>
                    </a:solidFill>
                  </a:rPr>
                  <a:t>2</a:t>
                </a:r>
                <a:endParaRPr lang="en-US" sz="2000">
                  <a:solidFill>
                    <a:schemeClr val="bg1"/>
                  </a:solidFill>
                </a:endParaRPr>
              </a:p>
            </p:txBody>
          </p:sp>
          <p:sp>
            <p:nvSpPr>
              <p:cNvPr id="14" name="Rectangle 13">
                <a:extLst>
                  <a:ext uri="{FF2B5EF4-FFF2-40B4-BE49-F238E27FC236}">
                    <a16:creationId xmlns:a16="http://schemas.microsoft.com/office/drawing/2014/main" id="{22E26DE1-9B7C-414C-BF68-2B0A02884D85}"/>
                  </a:ext>
                </a:extLst>
              </p:cNvPr>
              <p:cNvSpPr/>
              <p:nvPr/>
            </p:nvSpPr>
            <p:spPr>
              <a:xfrm>
                <a:off x="564514" y="2404052"/>
                <a:ext cx="3572055"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zh-TW" sz="2000">
                    <a:solidFill>
                      <a:schemeClr val="bg1"/>
                    </a:solidFill>
                  </a:rPr>
                  <a:t>客戶支援服務</a:t>
                </a:r>
              </a:p>
            </p:txBody>
          </p:sp>
        </p:grpSp>
        <p:grpSp>
          <p:nvGrpSpPr>
            <p:cNvPr id="36" name="Group 35">
              <a:extLst>
                <a:ext uri="{FF2B5EF4-FFF2-40B4-BE49-F238E27FC236}">
                  <a16:creationId xmlns:a16="http://schemas.microsoft.com/office/drawing/2014/main" id="{5985BE90-1F27-4A75-91F4-C5524AF93738}"/>
                </a:ext>
              </a:extLst>
            </p:cNvPr>
            <p:cNvGrpSpPr/>
            <p:nvPr/>
          </p:nvGrpSpPr>
          <p:grpSpPr>
            <a:xfrm>
              <a:off x="0" y="4555470"/>
              <a:ext cx="4406537" cy="665879"/>
              <a:chOff x="0" y="4726070"/>
              <a:chExt cx="4406537" cy="665879"/>
            </a:xfrm>
          </p:grpSpPr>
          <p:sp>
            <p:nvSpPr>
              <p:cNvPr id="26" name="Round Same Side Corner Rectangle 32">
                <a:extLst>
                  <a:ext uri="{FF2B5EF4-FFF2-40B4-BE49-F238E27FC236}">
                    <a16:creationId xmlns:a16="http://schemas.microsoft.com/office/drawing/2014/main" id="{496DAB5F-E16B-4199-8740-F3951D237B20}"/>
                  </a:ext>
                </a:extLst>
              </p:cNvPr>
              <p:cNvSpPr/>
              <p:nvPr/>
            </p:nvSpPr>
            <p:spPr>
              <a:xfrm rot="5400000">
                <a:off x="1870329" y="2855741"/>
                <a:ext cx="665879" cy="4406537"/>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7" name="TextBox 26">
                <a:extLst>
                  <a:ext uri="{FF2B5EF4-FFF2-40B4-BE49-F238E27FC236}">
                    <a16:creationId xmlns:a16="http://schemas.microsoft.com/office/drawing/2014/main" id="{3BADD07B-505D-4DF5-AE5D-BA22AA3B7967}"/>
                  </a:ext>
                </a:extLst>
              </p:cNvPr>
              <p:cNvSpPr txBox="1"/>
              <p:nvPr/>
            </p:nvSpPr>
            <p:spPr>
              <a:xfrm>
                <a:off x="310815" y="4828175"/>
                <a:ext cx="385483" cy="461665"/>
              </a:xfrm>
              <a:prstGeom prst="rect">
                <a:avLst/>
              </a:prstGeom>
              <a:noFill/>
            </p:spPr>
            <p:txBody>
              <a:bodyPr wrap="square" rtlCol="0">
                <a:spAutoFit/>
              </a:bodyPr>
              <a:lstStyle/>
              <a:p>
                <a:r>
                  <a:rPr lang="zh-TW" sz="2400">
                    <a:solidFill>
                      <a:schemeClr val="bg1"/>
                    </a:solidFill>
                  </a:rPr>
                  <a:t>5</a:t>
                </a:r>
                <a:endParaRPr lang="en-US" sz="2000">
                  <a:solidFill>
                    <a:schemeClr val="bg1"/>
                  </a:solidFill>
                </a:endParaRPr>
              </a:p>
            </p:txBody>
          </p:sp>
          <p:sp>
            <p:nvSpPr>
              <p:cNvPr id="28" name="Rectangle 27">
                <a:extLst>
                  <a:ext uri="{FF2B5EF4-FFF2-40B4-BE49-F238E27FC236}">
                    <a16:creationId xmlns:a16="http://schemas.microsoft.com/office/drawing/2014/main" id="{48EED869-D0F2-4F92-93DD-74B0E4D758D3}"/>
                  </a:ext>
                </a:extLst>
              </p:cNvPr>
              <p:cNvSpPr/>
              <p:nvPr/>
            </p:nvSpPr>
            <p:spPr>
              <a:xfrm>
                <a:off x="564514" y="4858952"/>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zh-TW" sz="2000">
                    <a:solidFill>
                      <a:schemeClr val="bg1"/>
                    </a:solidFill>
                  </a:rPr>
                  <a:t>與 Adobe 支援人員互動</a:t>
                </a:r>
              </a:p>
            </p:txBody>
          </p:sp>
        </p:grpSp>
        <p:grpSp>
          <p:nvGrpSpPr>
            <p:cNvPr id="38" name="Group 37">
              <a:extLst>
                <a:ext uri="{FF2B5EF4-FFF2-40B4-BE49-F238E27FC236}">
                  <a16:creationId xmlns:a16="http://schemas.microsoft.com/office/drawing/2014/main" id="{A799CE8E-8903-476B-A220-5709F2908C68}"/>
                </a:ext>
              </a:extLst>
            </p:cNvPr>
            <p:cNvGrpSpPr/>
            <p:nvPr/>
          </p:nvGrpSpPr>
          <p:grpSpPr>
            <a:xfrm>
              <a:off x="1" y="5326723"/>
              <a:ext cx="4310739" cy="665879"/>
              <a:chOff x="1" y="5509844"/>
              <a:chExt cx="4310739" cy="665879"/>
            </a:xfrm>
          </p:grpSpPr>
          <p:sp>
            <p:nvSpPr>
              <p:cNvPr id="29" name="Round Same Side Corner Rectangle 32">
                <a:extLst>
                  <a:ext uri="{FF2B5EF4-FFF2-40B4-BE49-F238E27FC236}">
                    <a16:creationId xmlns:a16="http://schemas.microsoft.com/office/drawing/2014/main" id="{1E5F046A-952B-4C41-BC8F-1B7390F3BEF7}"/>
                  </a:ext>
                </a:extLst>
              </p:cNvPr>
              <p:cNvSpPr/>
              <p:nvPr/>
            </p:nvSpPr>
            <p:spPr>
              <a:xfrm rot="5400000">
                <a:off x="1434902" y="4074943"/>
                <a:ext cx="665879" cy="3535681"/>
              </a:xfrm>
              <a:prstGeom prst="round2SameRect">
                <a:avLst>
                  <a:gd name="adj1" fmla="val 50000"/>
                  <a:gd name="adj2" fmla="val 0"/>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0" name="TextBox 29">
                <a:extLst>
                  <a:ext uri="{FF2B5EF4-FFF2-40B4-BE49-F238E27FC236}">
                    <a16:creationId xmlns:a16="http://schemas.microsoft.com/office/drawing/2014/main" id="{0ACD7E66-FB05-42A8-9783-BD41E7669BCA}"/>
                  </a:ext>
                </a:extLst>
              </p:cNvPr>
              <p:cNvSpPr txBox="1"/>
              <p:nvPr/>
            </p:nvSpPr>
            <p:spPr>
              <a:xfrm>
                <a:off x="310815" y="5611947"/>
                <a:ext cx="385483" cy="461665"/>
              </a:xfrm>
              <a:prstGeom prst="rect">
                <a:avLst/>
              </a:prstGeom>
              <a:noFill/>
            </p:spPr>
            <p:txBody>
              <a:bodyPr wrap="square" rtlCol="0">
                <a:spAutoFit/>
              </a:bodyPr>
              <a:lstStyle/>
              <a:p>
                <a:r>
                  <a:rPr lang="zh-TW" sz="2400">
                    <a:solidFill>
                      <a:schemeClr val="bg1"/>
                    </a:solidFill>
                  </a:rPr>
                  <a:t>6</a:t>
                </a:r>
                <a:endParaRPr lang="en-US" sz="2000">
                  <a:solidFill>
                    <a:schemeClr val="bg1"/>
                  </a:solidFill>
                </a:endParaRPr>
              </a:p>
            </p:txBody>
          </p:sp>
          <p:sp>
            <p:nvSpPr>
              <p:cNvPr id="31" name="Rectangle 30">
                <a:extLst>
                  <a:ext uri="{FF2B5EF4-FFF2-40B4-BE49-F238E27FC236}">
                    <a16:creationId xmlns:a16="http://schemas.microsoft.com/office/drawing/2014/main" id="{6AA3412E-CB52-4ABF-86D1-786F81D01458}"/>
                  </a:ext>
                </a:extLst>
              </p:cNvPr>
              <p:cNvSpPr/>
              <p:nvPr/>
            </p:nvSpPr>
            <p:spPr>
              <a:xfrm>
                <a:off x="564514" y="5642724"/>
                <a:ext cx="3746226" cy="400110"/>
              </a:xfrm>
              <a:prstGeom prst="rect">
                <a:avLst/>
              </a:prstGeom>
              <a:noFill/>
            </p:spPr>
            <p:txBody>
              <a:bodyPr wrap="square">
                <a:spAutoFit/>
              </a:bodyPr>
              <a:lstStyle/>
              <a:p>
                <a:pPr marL="9525" indent="0">
                  <a:spcBef>
                    <a:spcPts val="0"/>
                  </a:spcBef>
                  <a:spcAft>
                    <a:spcPts val="1800"/>
                  </a:spcAft>
                  <a:buClr>
                    <a:srgbClr val="B07E25"/>
                  </a:buClr>
                  <a:buSzPct val="80000"/>
                  <a:buNone/>
                </a:pPr>
                <a:r>
                  <a:rPr lang="zh-TW" sz="2000">
                    <a:solidFill>
                      <a:schemeClr val="bg1"/>
                    </a:solidFill>
                  </a:rPr>
                  <a:t>工具和資源</a:t>
                </a:r>
              </a:p>
            </p:txBody>
          </p:sp>
        </p:grpSp>
      </p:grpSp>
    </p:spTree>
    <p:extLst>
      <p:ext uri="{BB962C8B-B14F-4D97-AF65-F5344CB8AC3E}">
        <p14:creationId xmlns:p14="http://schemas.microsoft.com/office/powerpoint/2010/main" val="36826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C8A3-6DE5-472E-84CD-5FE95B06134D}"/>
              </a:ext>
            </a:extLst>
          </p:cNvPr>
          <p:cNvSpPr>
            <a:spLocks noGrp="1"/>
          </p:cNvSpPr>
          <p:nvPr>
            <p:ph type="title"/>
          </p:nvPr>
        </p:nvSpPr>
        <p:spPr/>
        <p:txBody>
          <a:bodyPr/>
          <a:lstStyle/>
          <a:p>
            <a:r>
              <a:rPr lang="ja-JP" altLang="en-US" dirty="0"/>
              <a:t>建立支援案例 </a:t>
            </a:r>
            <a:r>
              <a:rPr lang="en-US" altLang="ja-JP" dirty="0"/>
              <a:t>| </a:t>
            </a:r>
            <a:r>
              <a:rPr lang="en-US" dirty="0"/>
              <a:t>Adobe Experience </a:t>
            </a:r>
            <a:r>
              <a:rPr lang="en-US" dirty="0" err="1"/>
              <a:t>Manager、Adobe</a:t>
            </a:r>
            <a:r>
              <a:rPr lang="en-US" dirty="0"/>
              <a:t> Experience Platform </a:t>
            </a:r>
            <a:r>
              <a:rPr lang="ja-JP" altLang="en-US" dirty="0"/>
              <a:t>和 </a:t>
            </a:r>
            <a:r>
              <a:rPr lang="en-US" dirty="0"/>
              <a:t>Adobe Campaign</a:t>
            </a:r>
          </a:p>
        </p:txBody>
      </p:sp>
      <p:sp>
        <p:nvSpPr>
          <p:cNvPr id="3" name="Content Placeholder 2">
            <a:extLst>
              <a:ext uri="{FF2B5EF4-FFF2-40B4-BE49-F238E27FC236}">
                <a16:creationId xmlns:a16="http://schemas.microsoft.com/office/drawing/2014/main" id="{24297F0D-BB72-4A3B-B10C-CD7E2D18BE32}"/>
              </a:ext>
            </a:extLst>
          </p:cNvPr>
          <p:cNvSpPr>
            <a:spLocks noGrp="1"/>
          </p:cNvSpPr>
          <p:nvPr>
            <p:ph sz="quarter" idx="13"/>
          </p:nvPr>
        </p:nvSpPr>
        <p:spPr>
          <a:xfrm>
            <a:off x="291060" y="1192750"/>
            <a:ext cx="11521440" cy="1021943"/>
          </a:xfrm>
        </p:spPr>
        <p:txBody>
          <a:bodyPr/>
          <a:lstStyle/>
          <a:p>
            <a:pPr marL="0" indent="0">
              <a:lnSpc>
                <a:spcPct val="100000"/>
              </a:lnSpc>
              <a:spcBef>
                <a:spcPts val="0"/>
              </a:spcBef>
              <a:buNone/>
            </a:pPr>
            <a:r>
              <a:rPr lang="ja-JP" altLang="en-US" sz="1400" dirty="0">
                <a:latin typeface="+mn-lt"/>
              </a:rPr>
              <a:t>依照以下步驟在 </a:t>
            </a:r>
            <a:r>
              <a:rPr lang="en-US" sz="1400" dirty="0">
                <a:latin typeface="+mn-lt"/>
              </a:rPr>
              <a:t>Admin Console </a:t>
            </a:r>
            <a:r>
              <a:rPr lang="ja-JP" altLang="en-US" sz="1400" dirty="0">
                <a:latin typeface="+mn-lt"/>
              </a:rPr>
              <a:t>中建立以下解決方案的支援案例：</a:t>
            </a:r>
            <a:r>
              <a:rPr lang="en-US" sz="1400" dirty="0">
                <a:latin typeface="+mn-lt"/>
              </a:rPr>
              <a:t> </a:t>
            </a:r>
          </a:p>
          <a:p>
            <a:pPr marL="171450" indent="-171450">
              <a:lnSpc>
                <a:spcPct val="100000"/>
              </a:lnSpc>
              <a:spcBef>
                <a:spcPts val="0"/>
              </a:spcBef>
              <a:buFont typeface="Arial" panose="020B0604020202020204" pitchFamily="34" charset="0"/>
              <a:buChar char="•"/>
            </a:pPr>
            <a:r>
              <a:rPr lang="en-US" sz="1200" b="1" dirty="0">
                <a:latin typeface="+mn-lt"/>
              </a:rPr>
              <a:t>Adobe Experience Manager</a:t>
            </a:r>
            <a:endParaRPr lang="en-US" sz="1200" dirty="0">
              <a:latin typeface="+mn-lt"/>
            </a:endParaRPr>
          </a:p>
          <a:p>
            <a:pPr marL="171450" indent="-171450">
              <a:lnSpc>
                <a:spcPct val="100000"/>
              </a:lnSpc>
              <a:spcBef>
                <a:spcPts val="0"/>
              </a:spcBef>
              <a:buFont typeface="Arial" panose="020B0604020202020204" pitchFamily="34" charset="0"/>
              <a:buChar char="•"/>
            </a:pPr>
            <a:r>
              <a:rPr lang="en-US" sz="1200" b="1" dirty="0">
                <a:latin typeface="+mn-lt"/>
              </a:rPr>
              <a:t>Adobe</a:t>
            </a:r>
            <a:r>
              <a:rPr lang="en-US" sz="1200" dirty="0">
                <a:latin typeface="+mn-lt"/>
              </a:rPr>
              <a:t> </a:t>
            </a:r>
            <a:r>
              <a:rPr lang="en-US" sz="1200" b="1" dirty="0">
                <a:latin typeface="+mn-lt"/>
              </a:rPr>
              <a:t>Experience Platform </a:t>
            </a:r>
          </a:p>
          <a:p>
            <a:pPr marL="171450" indent="-171450">
              <a:lnSpc>
                <a:spcPct val="100000"/>
              </a:lnSpc>
              <a:spcBef>
                <a:spcPts val="0"/>
              </a:spcBef>
              <a:buFont typeface="Arial" panose="020B0604020202020204" pitchFamily="34" charset="0"/>
              <a:buChar char="•"/>
            </a:pPr>
            <a:r>
              <a:rPr lang="en-US" sz="1200" b="1" dirty="0">
                <a:latin typeface="+mn-lt"/>
              </a:rPr>
              <a:t>Adobe Campaign</a:t>
            </a:r>
            <a:r>
              <a:rPr lang="en-US" sz="1200" dirty="0">
                <a:latin typeface="+mn-lt"/>
              </a:rPr>
              <a:t> </a:t>
            </a:r>
          </a:p>
          <a:p>
            <a:endParaRPr lang="en-US" dirty="0">
              <a:latin typeface="+mn-lt"/>
            </a:endParaRPr>
          </a:p>
        </p:txBody>
      </p:sp>
      <p:graphicFrame>
        <p:nvGraphicFramePr>
          <p:cNvPr id="5" name="Table 4">
            <a:extLst>
              <a:ext uri="{FF2B5EF4-FFF2-40B4-BE49-F238E27FC236}">
                <a16:creationId xmlns:a16="http://schemas.microsoft.com/office/drawing/2014/main" id="{689395B1-102D-4D11-8632-EFB9C7106777}"/>
              </a:ext>
            </a:extLst>
          </p:cNvPr>
          <p:cNvGraphicFramePr>
            <a:graphicFrameLocks noGrp="1"/>
          </p:cNvGraphicFramePr>
          <p:nvPr>
            <p:extLst>
              <p:ext uri="{D42A27DB-BD31-4B8C-83A1-F6EECF244321}">
                <p14:modId xmlns:p14="http://schemas.microsoft.com/office/powerpoint/2010/main" val="2822331859"/>
              </p:ext>
            </p:extLst>
          </p:nvPr>
        </p:nvGraphicFramePr>
        <p:xfrm>
          <a:off x="618231" y="2139994"/>
          <a:ext cx="10764590" cy="4629921"/>
        </p:xfrm>
        <a:graphic>
          <a:graphicData uri="http://schemas.openxmlformats.org/drawingml/2006/table">
            <a:tbl>
              <a:tblPr firstRow="1" bandRow="1"/>
              <a:tblGrid>
                <a:gridCol w="1257549">
                  <a:extLst>
                    <a:ext uri="{9D8B030D-6E8A-4147-A177-3AD203B41FA5}">
                      <a16:colId xmlns:a16="http://schemas.microsoft.com/office/drawing/2014/main" val="950641823"/>
                    </a:ext>
                  </a:extLst>
                </a:gridCol>
                <a:gridCol w="9507041">
                  <a:extLst>
                    <a:ext uri="{9D8B030D-6E8A-4147-A177-3AD203B41FA5}">
                      <a16:colId xmlns:a16="http://schemas.microsoft.com/office/drawing/2014/main" val="441751746"/>
                    </a:ext>
                  </a:extLst>
                </a:gridCol>
              </a:tblGrid>
              <a:tr h="46299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altLang="en-US" sz="1200" dirty="0">
                          <a:solidFill>
                            <a:schemeClr val="bg1"/>
                          </a:solidFill>
                          <a:latin typeface="+mn-lt"/>
                        </a:rPr>
                        <a:t>動作</a:t>
                      </a:r>
                      <a:endParaRPr lang="en-US" sz="1200" dirty="0">
                        <a:solidFill>
                          <a:schemeClr val="bg1"/>
                        </a:solidFill>
                        <a:latin typeface="+mn-lt"/>
                      </a:endParaRP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l">
                        <a:lnSpc>
                          <a:spcPct val="150000"/>
                        </a:lnSpc>
                        <a:buFont typeface="Arial" panose="020B0604020202020204" pitchFamily="34" charset="0"/>
                        <a:buNone/>
                      </a:pPr>
                      <a:r>
                        <a:rPr lang="ja-JP" altLang="en-US" sz="1350" b="0" dirty="0">
                          <a:solidFill>
                            <a:schemeClr val="tx1"/>
                          </a:solidFill>
                          <a:latin typeface="+mn-lt"/>
                        </a:rPr>
                        <a:t>登入 </a:t>
                      </a:r>
                      <a:r>
                        <a:rPr lang="en-US" sz="1350" b="0" dirty="0">
                          <a:solidFill>
                            <a:schemeClr val="tx1"/>
                          </a:solidFill>
                          <a:latin typeface="+mn-lt"/>
                          <a:hlinkClick r:id="rId2"/>
                        </a:rPr>
                        <a:t>Admin Console</a:t>
                      </a:r>
                      <a:r>
                        <a:rPr lang="ja-JP" altLang="en-US" sz="1350" b="0" dirty="0">
                          <a:solidFill>
                            <a:schemeClr val="tx1"/>
                          </a:solidFill>
                          <a:latin typeface="+mn-lt"/>
                        </a:rPr>
                        <a:t>，瀏覽至「</a:t>
                      </a:r>
                      <a:r>
                        <a:rPr lang="en-US" sz="1350" b="0" dirty="0">
                          <a:solidFill>
                            <a:schemeClr val="tx1"/>
                          </a:solidFill>
                          <a:latin typeface="+mn-lt"/>
                        </a:rPr>
                        <a:t> </a:t>
                      </a:r>
                      <a:r>
                        <a:rPr lang="ja-JP" altLang="en-US" sz="1350" b="1" dirty="0">
                          <a:solidFill>
                            <a:schemeClr val="tx1"/>
                          </a:solidFill>
                          <a:latin typeface="+mn-lt"/>
                        </a:rPr>
                        <a:t>支援</a:t>
                      </a:r>
                      <a:r>
                        <a:rPr lang="en-US" sz="1350" b="0" dirty="0">
                          <a:solidFill>
                            <a:schemeClr val="tx1"/>
                          </a:solidFill>
                          <a:latin typeface="+mn-lt"/>
                        </a:rPr>
                        <a:t> &gt; </a:t>
                      </a:r>
                      <a:r>
                        <a:rPr lang="ja-JP" altLang="en-US" sz="1350" b="1" dirty="0">
                          <a:solidFill>
                            <a:schemeClr val="tx1"/>
                          </a:solidFill>
                          <a:latin typeface="+mn-lt"/>
                        </a:rPr>
                        <a:t>支援摘要</a:t>
                      </a:r>
                      <a:r>
                        <a:rPr lang="ja-JP" altLang="en-US" sz="1350" b="0" dirty="0">
                          <a:solidFill>
                            <a:schemeClr val="tx1"/>
                          </a:solidFill>
                          <a:latin typeface="+mn-lt"/>
                        </a:rPr>
                        <a:t>」</a:t>
                      </a:r>
                      <a:r>
                        <a:rPr lang="en-US" sz="1350" b="0" dirty="0">
                          <a:solidFill>
                            <a:schemeClr val="tx1"/>
                          </a:solidFill>
                          <a:latin typeface="+mn-lt"/>
                        </a:rPr>
                        <a:t> </a:t>
                      </a:r>
                    </a:p>
                    <a:p>
                      <a:pPr marL="285750" lvl="0" indent="-285750" algn="l">
                        <a:lnSpc>
                          <a:spcPct val="150000"/>
                        </a:lnSpc>
                        <a:buFont typeface="Arial" panose="020B0604020202020204" pitchFamily="34" charset="0"/>
                        <a:buChar char="•"/>
                      </a:pPr>
                      <a:r>
                        <a:rPr lang="ja-JP" altLang="en-US" sz="1350" b="0" dirty="0">
                          <a:solidFill>
                            <a:schemeClr val="tx1"/>
                          </a:solidFill>
                          <a:latin typeface="+mn-lt"/>
                        </a:rPr>
                        <a:t>按一下「</a:t>
                      </a:r>
                      <a:r>
                        <a:rPr lang="en-US" sz="1350" b="0" dirty="0">
                          <a:solidFill>
                            <a:schemeClr val="tx1"/>
                          </a:solidFill>
                          <a:latin typeface="+mn-lt"/>
                        </a:rPr>
                        <a:t> </a:t>
                      </a:r>
                      <a:r>
                        <a:rPr lang="ja-JP" altLang="en-US" sz="1350" b="1" dirty="0">
                          <a:solidFill>
                            <a:schemeClr val="tx1"/>
                          </a:solidFill>
                          <a:latin typeface="+mn-lt"/>
                        </a:rPr>
                        <a:t>建立案例</a:t>
                      </a:r>
                      <a:r>
                        <a:rPr lang="ja-JP" altLang="en-US" sz="1350" b="0" dirty="0">
                          <a:solidFill>
                            <a:schemeClr val="tx1"/>
                          </a:solidFill>
                          <a:latin typeface="+mn-lt"/>
                        </a:rPr>
                        <a:t>」</a:t>
                      </a:r>
                      <a:endParaRPr lang="en-US" sz="1350" b="0" dirty="0">
                        <a:solidFill>
                          <a:schemeClr val="tx1"/>
                        </a:solidFill>
                        <a:latin typeface="+mn-lt"/>
                      </a:endParaRPr>
                    </a:p>
                    <a:p>
                      <a:pPr marL="285750" lvl="0" indent="-285750" algn="l">
                        <a:lnSpc>
                          <a:spcPct val="150000"/>
                        </a:lnSpc>
                        <a:buFont typeface="Arial" panose="020B0604020202020204" pitchFamily="34" charset="0"/>
                        <a:buChar char="•"/>
                      </a:pPr>
                      <a:r>
                        <a:rPr lang="zh-TW" altLang="en-US" sz="1350" b="0" dirty="0">
                          <a:solidFill>
                            <a:schemeClr val="tx1"/>
                          </a:solidFill>
                          <a:latin typeface="Adobe Clean SemiLight (Body)"/>
                        </a:rPr>
                        <a:t>選取您的問題所在的類別：</a:t>
                      </a:r>
                      <a:r>
                        <a:rPr lang="en-US" sz="1350" b="0" dirty="0">
                          <a:solidFill>
                            <a:schemeClr val="tx1"/>
                          </a:solidFill>
                          <a:latin typeface="Adobe Clean SemiLight (Body)"/>
                        </a:rPr>
                        <a:t> </a:t>
                      </a:r>
                    </a:p>
                    <a:p>
                      <a:pPr marL="968375" lvl="1" indent="-285750">
                        <a:buSzPct val="85000"/>
                        <a:buFont typeface="Wingdings" pitchFamily="2" charset="2"/>
                        <a:buChar char="Ø"/>
                      </a:pPr>
                      <a:r>
                        <a:rPr lang="zh-TW" altLang="en-US" sz="1350" b="0" i="1" dirty="0">
                          <a:solidFill>
                            <a:schemeClr val="tx1"/>
                          </a:solidFill>
                          <a:latin typeface="Adobe Clean SemiLight (Body)"/>
                        </a:rPr>
                        <a:t>管理用戶和授權 </a:t>
                      </a:r>
                      <a:r>
                        <a:rPr lang="en-US" sz="1350" b="0" i="1" dirty="0">
                          <a:solidFill>
                            <a:schemeClr val="tx1"/>
                          </a:solidFill>
                          <a:latin typeface="Adobe Clean SemiLight (Body)"/>
                        </a:rPr>
                        <a:t> </a:t>
                      </a:r>
                      <a:r>
                        <a:rPr lang="en-US" sz="1350" b="0" dirty="0">
                          <a:solidFill>
                            <a:schemeClr val="tx1"/>
                          </a:solidFill>
                          <a:latin typeface="Adobe Clean SemiLight (Body)"/>
                        </a:rPr>
                        <a:t> </a:t>
                      </a:r>
                    </a:p>
                    <a:p>
                      <a:pPr marL="968375" lvl="1" indent="-285750">
                        <a:buSzPct val="85000"/>
                        <a:buFont typeface="Wingdings" pitchFamily="2" charset="2"/>
                        <a:buChar char="Ø"/>
                      </a:pPr>
                      <a:r>
                        <a:rPr lang="ja-JP" altLang="en-US" sz="1350" b="0" i="1" dirty="0">
                          <a:solidFill>
                            <a:schemeClr val="tx1"/>
                          </a:solidFill>
                          <a:latin typeface="Adobe Clean SemiLight (Body)"/>
                        </a:rPr>
                        <a:t>使用 </a:t>
                      </a:r>
                      <a:r>
                        <a:rPr lang="en-US" sz="1350" b="0" i="1" dirty="0">
                          <a:solidFill>
                            <a:schemeClr val="tx1"/>
                          </a:solidFill>
                          <a:latin typeface="Adobe Clean SemiLight (Body)"/>
                        </a:rPr>
                        <a:t>Creative Cloud </a:t>
                      </a:r>
                      <a:r>
                        <a:rPr lang="ja-JP" altLang="en-US" sz="1350" b="0" i="1" dirty="0">
                          <a:solidFill>
                            <a:schemeClr val="tx1"/>
                          </a:solidFill>
                          <a:latin typeface="Adobe Clean SemiLight (Body)"/>
                        </a:rPr>
                        <a:t>和 </a:t>
                      </a:r>
                      <a:r>
                        <a:rPr lang="en-US" sz="1350" b="0" i="1" dirty="0">
                          <a:solidFill>
                            <a:schemeClr val="tx1"/>
                          </a:solidFill>
                          <a:latin typeface="Adobe Clean SemiLight (Body)"/>
                        </a:rPr>
                        <a:t>Document Cloud</a:t>
                      </a:r>
                    </a:p>
                    <a:p>
                      <a:pPr marL="968375" lvl="1" indent="-285750">
                        <a:buSzPct val="85000"/>
                        <a:buFont typeface="Wingdings" pitchFamily="2" charset="2"/>
                        <a:buChar char="Ø"/>
                      </a:pPr>
                      <a:r>
                        <a:rPr lang="ja-JP" altLang="en-US" sz="1350" b="1" i="1" dirty="0">
                          <a:solidFill>
                            <a:schemeClr val="tx1"/>
                          </a:solidFill>
                          <a:latin typeface="Adobe Clean SemiLight (Body)"/>
                        </a:rPr>
                        <a:t>使用 </a:t>
                      </a:r>
                      <a:r>
                        <a:rPr lang="en-US" sz="1350" b="1" i="1" dirty="0">
                          <a:solidFill>
                            <a:schemeClr val="tx1"/>
                          </a:solidFill>
                          <a:latin typeface="Adobe Clean SemiLight (Body)"/>
                        </a:rPr>
                        <a:t>Experience Cloud</a:t>
                      </a:r>
                    </a:p>
                    <a:p>
                      <a:pPr marL="511175" indent="-285750">
                        <a:buFont typeface="Arial" panose="020B0604020202020204" pitchFamily="34" charset="0"/>
                        <a:buChar char="•"/>
                      </a:pPr>
                      <a:r>
                        <a:rPr lang="ja-JP" altLang="en-US" sz="1350" b="0" dirty="0">
                          <a:solidFill>
                            <a:schemeClr val="tx1"/>
                          </a:solidFill>
                          <a:latin typeface="Adobe Clean SemiLight (Body)"/>
                        </a:rPr>
                        <a:t>按一下「</a:t>
                      </a:r>
                      <a:r>
                        <a:rPr lang="ja-JP" altLang="en-US" sz="1350" b="1" dirty="0">
                          <a:solidFill>
                            <a:schemeClr val="tx1"/>
                          </a:solidFill>
                          <a:latin typeface="Adobe Clean SemiLight (Body)"/>
                        </a:rPr>
                        <a:t>建立案例</a:t>
                      </a:r>
                      <a:r>
                        <a:rPr lang="ja-JP" altLang="en-US" sz="1350" b="0" dirty="0">
                          <a:solidFill>
                            <a:schemeClr val="tx1"/>
                          </a:solidFill>
                          <a:latin typeface="Adobe Clean SemiLight (Body)"/>
                        </a:rPr>
                        <a:t>」</a:t>
                      </a:r>
                      <a:endParaRPr lang="en-US" sz="1350" b="1" dirty="0">
                        <a:solidFill>
                          <a:schemeClr val="tx1"/>
                        </a:solidFill>
                        <a:latin typeface="Adobe Clean SemiLight (Body)"/>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301337"/>
                  </a:ext>
                </a:extLst>
              </a:tr>
            </a:tbl>
          </a:graphicData>
        </a:graphic>
      </p:graphicFrame>
      <p:pic>
        <p:nvPicPr>
          <p:cNvPr id="6" name="Picture 5">
            <a:extLst>
              <a:ext uri="{FF2B5EF4-FFF2-40B4-BE49-F238E27FC236}">
                <a16:creationId xmlns:a16="http://schemas.microsoft.com/office/drawing/2014/main" id="{69090F66-85F8-4419-AE40-F138742D01B7}"/>
              </a:ext>
            </a:extLst>
          </p:cNvPr>
          <p:cNvPicPr>
            <a:picLocks noChangeAspect="1"/>
          </p:cNvPicPr>
          <p:nvPr/>
        </p:nvPicPr>
        <p:blipFill>
          <a:blip r:embed="rId3"/>
          <a:stretch>
            <a:fillRect/>
          </a:stretch>
        </p:blipFill>
        <p:spPr>
          <a:xfrm>
            <a:off x="6334311" y="2573941"/>
            <a:ext cx="4451318" cy="164356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0B6D25-5634-48BD-B0BF-D75E6ADFE791}"/>
              </a:ext>
            </a:extLst>
          </p:cNvPr>
          <p:cNvSpPr txBox="1"/>
          <p:nvPr/>
        </p:nvSpPr>
        <p:spPr>
          <a:xfrm>
            <a:off x="1661020" y="6523694"/>
            <a:ext cx="12192000" cy="246221"/>
          </a:xfrm>
          <a:prstGeom prst="rect">
            <a:avLst/>
          </a:prstGeom>
          <a:noFill/>
        </p:spPr>
        <p:txBody>
          <a:bodyPr wrap="square">
            <a:spAutoFit/>
          </a:bodyPr>
          <a:lstStyle/>
          <a:p>
            <a:pPr marL="225425"/>
            <a:r>
              <a:rPr lang="zh-TW" altLang="en-US" sz="1000" i="1" dirty="0">
                <a:latin typeface="Adobe Clean Light"/>
              </a:rPr>
              <a:t>在顯示的表單中，指定需要協助的產品名稱。</a:t>
            </a:r>
            <a:r>
              <a:rPr lang="en-US" sz="1000" i="1" dirty="0">
                <a:latin typeface="Adobe Clean Light"/>
              </a:rPr>
              <a:t> </a:t>
            </a:r>
            <a:r>
              <a:rPr lang="zh-TW" altLang="en-US" sz="1000" i="1" dirty="0">
                <a:latin typeface="Adobe Clean Light"/>
              </a:rPr>
              <a:t>要查看選項清單，請輸入產品名稱的前幾個字母。</a:t>
            </a:r>
            <a:endParaRPr lang="en-US" sz="1000" b="1" i="1" dirty="0">
              <a:latin typeface="Adobe Clean Light"/>
            </a:endParaRPr>
          </a:p>
        </p:txBody>
      </p:sp>
      <p:pic>
        <p:nvPicPr>
          <p:cNvPr id="13" name="Picture 12">
            <a:extLst>
              <a:ext uri="{FF2B5EF4-FFF2-40B4-BE49-F238E27FC236}">
                <a16:creationId xmlns:a16="http://schemas.microsoft.com/office/drawing/2014/main" id="{714A1860-FF78-473C-8F34-A83736118E1E}"/>
              </a:ext>
            </a:extLst>
          </p:cNvPr>
          <p:cNvPicPr>
            <a:picLocks noChangeAspect="1"/>
          </p:cNvPicPr>
          <p:nvPr/>
        </p:nvPicPr>
        <p:blipFill>
          <a:blip r:embed="rId4"/>
          <a:stretch>
            <a:fillRect/>
          </a:stretch>
        </p:blipFill>
        <p:spPr>
          <a:xfrm>
            <a:off x="2184292" y="4040150"/>
            <a:ext cx="4150019" cy="23031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5D1DA21-14BE-438D-94A6-FB36CBC7082C}"/>
              </a:ext>
            </a:extLst>
          </p:cNvPr>
          <p:cNvSpPr txBox="1"/>
          <p:nvPr/>
        </p:nvSpPr>
        <p:spPr>
          <a:xfrm>
            <a:off x="6602187" y="5855757"/>
            <a:ext cx="4775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600" dirty="0">
                <a:latin typeface="Adobe Clean Light"/>
                <a:cs typeface="Segoe UI"/>
              </a:rPr>
              <a:t>您可以</a:t>
            </a:r>
            <a:r>
              <a:rPr lang="ja-JP" altLang="en-US" sz="1600" dirty="0">
                <a:solidFill>
                  <a:srgbClr val="5F5F5F"/>
                </a:solidFill>
                <a:latin typeface="Adobe Clean Light"/>
                <a:cs typeface="Segoe UI"/>
                <a:hlinkClick r:id="rId5"/>
              </a:rPr>
              <a:t>在這裡</a:t>
            </a:r>
            <a:r>
              <a:rPr lang="ja-JP" altLang="en-US" sz="1600" dirty="0">
                <a:latin typeface="Adobe Clean Light"/>
                <a:cs typeface="Segoe UI"/>
              </a:rPr>
              <a:t>找到如何在 </a:t>
            </a:r>
            <a:r>
              <a:rPr lang="en-US" altLang="ja-JP" sz="1600" dirty="0">
                <a:latin typeface="Adobe Clean Light"/>
                <a:cs typeface="Segoe UI"/>
              </a:rPr>
              <a:t>Admin Console </a:t>
            </a:r>
            <a:r>
              <a:rPr lang="ja-JP" altLang="en-US" sz="1600" dirty="0">
                <a:latin typeface="Adobe Clean Light"/>
                <a:cs typeface="Segoe UI"/>
              </a:rPr>
              <a:t>中提出和管理支援案例的影片逐步解說</a:t>
            </a:r>
            <a:endParaRPr lang="en-US" sz="1600" dirty="0">
              <a:hlinkClick r:id="rId5"/>
            </a:endParaRPr>
          </a:p>
        </p:txBody>
      </p:sp>
    </p:spTree>
    <p:extLst>
      <p:ext uri="{BB962C8B-B14F-4D97-AF65-F5344CB8AC3E}">
        <p14:creationId xmlns:p14="http://schemas.microsoft.com/office/powerpoint/2010/main" val="258176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2242-8F59-4A9A-A8DD-4C17EE0EB351}"/>
              </a:ext>
            </a:extLst>
          </p:cNvPr>
          <p:cNvSpPr>
            <a:spLocks noGrp="1"/>
          </p:cNvSpPr>
          <p:nvPr>
            <p:ph type="title"/>
          </p:nvPr>
        </p:nvSpPr>
        <p:spPr/>
        <p:txBody>
          <a:bodyPr/>
          <a:lstStyle/>
          <a:p>
            <a:r>
              <a:rPr lang="zh-TW"/>
              <a:t>建立說明 | Adobe Experience Manager、Adobe Experience Platform 和 Adobe Campaign</a:t>
            </a:r>
          </a:p>
        </p:txBody>
      </p:sp>
      <p:sp>
        <p:nvSpPr>
          <p:cNvPr id="3" name="Content Placeholder 2">
            <a:extLst>
              <a:ext uri="{FF2B5EF4-FFF2-40B4-BE49-F238E27FC236}">
                <a16:creationId xmlns:a16="http://schemas.microsoft.com/office/drawing/2014/main" id="{1BDB1D1D-B1AA-4A98-9537-035D494F033E}"/>
              </a:ext>
            </a:extLst>
          </p:cNvPr>
          <p:cNvSpPr>
            <a:spLocks noGrp="1"/>
          </p:cNvSpPr>
          <p:nvPr>
            <p:ph sz="quarter" idx="13"/>
          </p:nvPr>
        </p:nvSpPr>
        <p:spPr>
          <a:xfrm>
            <a:off x="283464" y="1303943"/>
            <a:ext cx="11521440" cy="466134"/>
          </a:xfrm>
        </p:spPr>
        <p:txBody>
          <a:bodyPr/>
          <a:lstStyle/>
          <a:p>
            <a:pPr marL="0" indent="0">
              <a:buNone/>
            </a:pPr>
            <a:r>
              <a:rPr lang="zh-TW" sz="1400">
                <a:latin typeface="+mn-lt"/>
              </a:rPr>
              <a:t>案例表單出現時，請使用以下資訊填寫關於問題的詳細資料：</a:t>
            </a:r>
            <a:endParaRPr lang="en-US" sz="1400" b="1">
              <a:latin typeface="+mn-lt"/>
            </a:endParaRPr>
          </a:p>
          <a:p>
            <a:endParaRPr lang="en-US" sz="1400">
              <a:latin typeface="+mn-lt"/>
            </a:endParaRPr>
          </a:p>
        </p:txBody>
      </p:sp>
      <p:graphicFrame>
        <p:nvGraphicFramePr>
          <p:cNvPr id="4" name="Table 3">
            <a:extLst>
              <a:ext uri="{FF2B5EF4-FFF2-40B4-BE49-F238E27FC236}">
                <a16:creationId xmlns:a16="http://schemas.microsoft.com/office/drawing/2014/main" id="{CA45059A-463B-4402-89E2-99CA1D839BD0}"/>
              </a:ext>
            </a:extLst>
          </p:cNvPr>
          <p:cNvGraphicFramePr>
            <a:graphicFrameLocks noGrp="1"/>
          </p:cNvGraphicFramePr>
          <p:nvPr>
            <p:extLst>
              <p:ext uri="{D42A27DB-BD31-4B8C-83A1-F6EECF244321}">
                <p14:modId xmlns:p14="http://schemas.microsoft.com/office/powerpoint/2010/main" val="2365908693"/>
              </p:ext>
            </p:extLst>
          </p:nvPr>
        </p:nvGraphicFramePr>
        <p:xfrm>
          <a:off x="213222" y="1637960"/>
          <a:ext cx="5782110" cy="4161213"/>
        </p:xfrm>
        <a:graphic>
          <a:graphicData uri="http://schemas.openxmlformats.org/drawingml/2006/table">
            <a:tbl>
              <a:tblPr firstRow="1" firstCol="1" bandRow="1"/>
              <a:tblGrid>
                <a:gridCol w="740212">
                  <a:extLst>
                    <a:ext uri="{9D8B030D-6E8A-4147-A177-3AD203B41FA5}">
                      <a16:colId xmlns:a16="http://schemas.microsoft.com/office/drawing/2014/main" val="921579654"/>
                    </a:ext>
                  </a:extLst>
                </a:gridCol>
                <a:gridCol w="5041898">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zh-TW" sz="1200" b="1" u="none" strike="noStrike">
                          <a:solidFill>
                            <a:schemeClr val="bg1"/>
                          </a:solidFill>
                          <a:effectLst/>
                        </a:rPr>
                        <a:t>類別</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zh-TW" sz="1200" b="1" u="none" strike="noStrike" kern="1200">
                          <a:solidFill>
                            <a:schemeClr val="bg1"/>
                          </a:solidFill>
                          <a:effectLst/>
                        </a:rPr>
                        <a:t>說明</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zh-TW" sz="1100" b="1" u="none" strike="noStrike">
                          <a:solidFill>
                            <a:srgbClr val="333333"/>
                          </a:solidFill>
                          <a:effectLst/>
                        </a:rPr>
                        <a:t>指定產品</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0"/>
                        </a:spcBef>
                        <a:spcAft>
                          <a:spcPts val="0"/>
                        </a:spcAft>
                      </a:pPr>
                      <a:r>
                        <a:rPr lang="zh-TW" sz="1100" b="0" u="none" strike="noStrike">
                          <a:solidFill>
                            <a:srgbClr val="333333"/>
                          </a:solidFill>
                          <a:effectLst/>
                        </a:rPr>
                        <a:t>在指定的欄位中指定產品名稱。若要查看選項清單，請先輸入產品名稱的前幾個字母。如果您建立管理用戶和授權的案例，則無法使用此選項。</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768634257"/>
                  </a:ext>
                </a:extLst>
              </a:tr>
              <a:tr h="220064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zh-TW" sz="1100" b="1" u="none" strike="noStrike">
                          <a:solidFill>
                            <a:srgbClr val="333333"/>
                          </a:solidFill>
                          <a:effectLst/>
                        </a:rPr>
                        <a:t>選取問題的優先順序</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zh-TW" sz="1100" b="0" u="none" strike="noStrike">
                          <a:solidFill>
                            <a:srgbClr val="333333"/>
                          </a:solidFill>
                          <a:effectLst/>
                        </a:rPr>
                        <a:t>根據問題對營運的影響程度，其分類如下：</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P4 (次要)：如果問題對正常營運不會造成任何明顯中斷，請選取此選項。此選項可包含與下列項目相關的問題：API 和整合、安裝和設定查詢、增強功能要求、文件問題。</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P3 (重要)：如果問題會中斷正常營運，請選取此選項。例如，軟體無法運作或行為不正確。</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P2 (緊急)：當企業的正常營運出現嚴重中斷時，請選擇此選項。例如，如果該問題會對整個企業的安裝、緊急交貨期限造成負面影響，或導致企業出現財務風險。</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76482437"/>
                  </a:ext>
                </a:extLst>
              </a:tr>
              <a:tr h="8270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zh-TW" sz="1100" b="1" u="none" strike="noStrike">
                          <a:solidFill>
                            <a:srgbClr val="333333"/>
                          </a:solidFill>
                          <a:effectLst/>
                        </a:rPr>
                        <a:t>量化此問題的影響</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zh-TW" sz="1100" b="0" u="none" strike="noStrike">
                          <a:solidFill>
                            <a:srgbClr val="333333"/>
                          </a:solidFill>
                          <a:effectLst/>
                        </a:rPr>
                        <a:t>根據問題對組織的影響規模，從下列選項中選取一項：</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小：一位或兩位用戶受到影響</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中：特定的用戶群組受到影響</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大： 大多數用戶受到影響</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84122772"/>
                  </a:ext>
                </a:extLst>
              </a:tr>
            </a:tbl>
          </a:graphicData>
        </a:graphic>
      </p:graphicFrame>
      <p:graphicFrame>
        <p:nvGraphicFramePr>
          <p:cNvPr id="5" name="Table 4">
            <a:extLst>
              <a:ext uri="{FF2B5EF4-FFF2-40B4-BE49-F238E27FC236}">
                <a16:creationId xmlns:a16="http://schemas.microsoft.com/office/drawing/2014/main" id="{952B209B-C516-4945-B780-A19E22550CA1}"/>
              </a:ext>
            </a:extLst>
          </p:cNvPr>
          <p:cNvGraphicFramePr>
            <a:graphicFrameLocks noGrp="1"/>
          </p:cNvGraphicFramePr>
          <p:nvPr>
            <p:extLst>
              <p:ext uri="{D42A27DB-BD31-4B8C-83A1-F6EECF244321}">
                <p14:modId xmlns:p14="http://schemas.microsoft.com/office/powerpoint/2010/main" val="1915398662"/>
              </p:ext>
            </p:extLst>
          </p:nvPr>
        </p:nvGraphicFramePr>
        <p:xfrm>
          <a:off x="6147732" y="1637960"/>
          <a:ext cx="5782110" cy="3810233"/>
        </p:xfrm>
        <a:graphic>
          <a:graphicData uri="http://schemas.openxmlformats.org/drawingml/2006/table">
            <a:tbl>
              <a:tblPr firstRow="1" firstCol="1" bandRow="1"/>
              <a:tblGrid>
                <a:gridCol w="793795">
                  <a:extLst>
                    <a:ext uri="{9D8B030D-6E8A-4147-A177-3AD203B41FA5}">
                      <a16:colId xmlns:a16="http://schemas.microsoft.com/office/drawing/2014/main" val="921579654"/>
                    </a:ext>
                  </a:extLst>
                </a:gridCol>
                <a:gridCol w="4988315">
                  <a:extLst>
                    <a:ext uri="{9D8B030D-6E8A-4147-A177-3AD203B41FA5}">
                      <a16:colId xmlns:a16="http://schemas.microsoft.com/office/drawing/2014/main" val="2790224011"/>
                    </a:ext>
                  </a:extLst>
                </a:gridCol>
              </a:tblGrid>
              <a:tr h="209722">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zh-TW" sz="1200" b="1" u="none" strike="noStrike">
                          <a:solidFill>
                            <a:schemeClr val="bg1"/>
                          </a:solidFill>
                          <a:effectLst/>
                        </a:rPr>
                        <a:t>類別</a:t>
                      </a:r>
                      <a:endParaRPr lang="en-US" sz="2000" b="0" i="0" u="none" strike="noStrike">
                        <a:solidFill>
                          <a:schemeClr val="bg1"/>
                        </a:solidFill>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a:noFill/>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fontAlgn="t">
                        <a:spcBef>
                          <a:spcPts val="0"/>
                        </a:spcBef>
                        <a:spcAft>
                          <a:spcPts val="0"/>
                        </a:spcAft>
                      </a:pPr>
                      <a:r>
                        <a:rPr lang="zh-TW" sz="1200" b="1" u="none" strike="noStrike" kern="1200">
                          <a:solidFill>
                            <a:schemeClr val="bg1"/>
                          </a:solidFill>
                          <a:effectLst/>
                        </a:rPr>
                        <a:t>說明</a:t>
                      </a:r>
                      <a:endParaRPr lang="en-US" sz="1200" b="1" u="none" strike="noStrike" kern="1200">
                        <a:solidFill>
                          <a:schemeClr val="bg1"/>
                        </a:solidFill>
                        <a:effectLst/>
                        <a:latin typeface="Adobe Clean Light" panose="020B0303020404020204" pitchFamily="34" charset="0"/>
                        <a:ea typeface="+mn-ea"/>
                        <a:cs typeface="+mn-cs"/>
                      </a:endParaRPr>
                    </a:p>
                  </a:txBody>
                  <a:tcPr marL="51102" marR="51102" marT="45991" marB="45991">
                    <a:lnL>
                      <a:noFill/>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28336074"/>
                  </a:ext>
                </a:extLst>
              </a:tr>
              <a:tr h="192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fontAlgn="t">
                        <a:spcBef>
                          <a:spcPts val="0"/>
                        </a:spcBef>
                        <a:spcAft>
                          <a:spcPts val="0"/>
                        </a:spcAft>
                      </a:pPr>
                      <a:r>
                        <a:rPr lang="zh-TW" sz="1100" b="1" u="none" strike="noStrike">
                          <a:solidFill>
                            <a:srgbClr val="333333"/>
                          </a:solidFill>
                          <a:effectLst/>
                        </a:rPr>
                        <a:t>摘要描述問題</a:t>
                      </a:r>
                      <a:endParaRPr lang="en-US" sz="1100" b="0" i="0" u="none" strike="noStrike">
                        <a:effectLst/>
                        <a:latin typeface="Adobe Clean Light" panose="020B0303020404020204" pitchFamily="34" charset="0"/>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fontAlgn="t">
                        <a:spcBef>
                          <a:spcPts val="750"/>
                        </a:spcBef>
                        <a:spcAft>
                          <a:spcPts val="750"/>
                        </a:spcAft>
                      </a:pPr>
                      <a:r>
                        <a:rPr lang="zh-TW" sz="1100" b="0" u="none" strike="noStrike">
                          <a:solidFill>
                            <a:srgbClr val="333333"/>
                          </a:solidFill>
                          <a:effectLst/>
                        </a:rPr>
                        <a:t>提供問題的描述性摘要。說明具體的問題是什麼以及您所看到的情況。</a:t>
                      </a:r>
                      <a:endParaRPr lang="en-US" sz="1100" b="0" u="none" strike="noStrike">
                        <a:effectLst/>
                      </a:endParaRPr>
                    </a:p>
                    <a:p>
                      <a:pPr marL="0" marR="0" algn="l" fontAlgn="t">
                        <a:spcBef>
                          <a:spcPts val="750"/>
                        </a:spcBef>
                        <a:spcAft>
                          <a:spcPts val="750"/>
                        </a:spcAft>
                      </a:pPr>
                      <a:r>
                        <a:rPr lang="zh-TW" sz="1100" b="0" u="none" strike="noStrike">
                          <a:solidFill>
                            <a:srgbClr val="333333"/>
                          </a:solidFill>
                          <a:effectLst/>
                        </a:rPr>
                        <a:t>描述性摘要的範例：</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Federated ID 出現「無法處理傳入的 SAML 回應」錯誤</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在支援面板中「帳戶無法辨識」</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嘗試驗證網域申請時出現錯誤 400 或其他錯誤</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用戶、群組或身分面板為空白</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網域申請從 Enterprise ID 變更為 Federated ID (反之亦然)</a:t>
                      </a:r>
                      <a:endParaRPr lang="en-US" sz="1100" b="0" u="none" strike="noStrike">
                        <a:effectLst/>
                      </a:endParaRPr>
                    </a:p>
                    <a:p>
                      <a:pPr marL="740664" marR="0" indent="-283464" algn="l" fontAlgn="t">
                        <a:spcBef>
                          <a:spcPts val="450"/>
                        </a:spcBef>
                        <a:spcAft>
                          <a:spcPts val="450"/>
                        </a:spcAft>
                        <a:tabLst>
                          <a:tab pos="914400" algn="l"/>
                        </a:tabLst>
                      </a:pPr>
                      <a:r>
                        <a:rPr lang="zh-TW" sz="1100" b="0" u="none" strike="noStrike">
                          <a:solidFill>
                            <a:srgbClr val="333333"/>
                          </a:solidFill>
                          <a:effectLst/>
                        </a:rPr>
                        <a:t>收到「找不到使用此代碼的邀請」錯誤</a:t>
                      </a:r>
                      <a:endParaRPr lang="en-US" sz="1100" b="0" i="0" u="none" strike="noStrike">
                        <a:effectLst/>
                        <a:latin typeface="Adobe Clean Light" panose="020B0303020404020204" pitchFamily="34" charset="0"/>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headEnd type="none" w="med" len="med"/>
                      <a:tailEnd type="none" w="med" len="med"/>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62695814"/>
                  </a:ext>
                </a:extLst>
              </a:tr>
              <a:tr h="50406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zh-TW" sz="1100" b="1" u="none" strike="noStrike" kern="1200">
                          <a:solidFill>
                            <a:srgbClr val="333333"/>
                          </a:solidFill>
                          <a:effectLst/>
                        </a:rPr>
                        <a:t>描述問題性質</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zh-TW" sz="1100" b="0" u="none" strike="noStrike" kern="1200">
                          <a:solidFill>
                            <a:srgbClr val="333333"/>
                          </a:solidFill>
                          <a:effectLst/>
                        </a:rPr>
                        <a:t>詳細說明您的疑問或描述您的問題，包括導致問題的工作流程以及重現問題的步驟。並包含問題首次發生的時間。</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8182946"/>
                  </a:ext>
                </a:extLst>
              </a:tr>
              <a:tr h="4059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zh-TW" sz="1100" b="1" u="none" strike="noStrike" kern="1200">
                          <a:solidFill>
                            <a:srgbClr val="333333"/>
                          </a:solidFill>
                          <a:effectLst/>
                        </a:rPr>
                        <a:t>附上螢幕擷圖或檔案</a:t>
                      </a:r>
                      <a:endParaRPr lang="en-US" sz="1100" b="1" u="none" strike="noStrike" kern="1200">
                        <a:solidFill>
                          <a:srgbClr val="333333"/>
                        </a:solidFill>
                        <a:effectLst/>
                        <a:latin typeface="Adobe Clean Light" panose="020B0303020404020204" pitchFamily="34" charset="0"/>
                        <a:ea typeface="+mn-ea"/>
                        <a:cs typeface="+mn-cs"/>
                      </a:endParaRPr>
                    </a:p>
                  </a:txBody>
                  <a:tcPr marL="51102" marR="51102" marT="45991" marB="45991">
                    <a:lnL w="6350" cap="flat" cmpd="sng" algn="ctr">
                      <a:solidFill>
                        <a:sysClr val="windowText" lastClr="000000"/>
                      </a:solidFill>
                      <a:prstDash val="solid"/>
                      <a:miter lim="800000"/>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defTabSz="685800" rtl="0" eaLnBrk="1" fontAlgn="t" latinLnBrk="0" hangingPunct="1">
                        <a:spcBef>
                          <a:spcPts val="0"/>
                        </a:spcBef>
                        <a:spcAft>
                          <a:spcPts val="0"/>
                        </a:spcAft>
                      </a:pPr>
                      <a:r>
                        <a:rPr lang="zh-TW" sz="1100" b="0" u="none" strike="noStrike" kern="1200">
                          <a:solidFill>
                            <a:srgbClr val="333333"/>
                          </a:solidFill>
                          <a:effectLst/>
                        </a:rPr>
                        <a:t>您可以在案例中附加 20 MB 以下的相關檔案。例如，錯誤的螢幕擷圖。可執行檔和 DLL 檔案不受支援。</a:t>
                      </a:r>
                      <a:endParaRPr lang="en-US" sz="1100" b="0" u="none" strike="noStrike" kern="1200">
                        <a:solidFill>
                          <a:srgbClr val="333333"/>
                        </a:solidFill>
                        <a:effectLst/>
                        <a:latin typeface="Adobe Clean Light" panose="020B0303020404020204" pitchFamily="34" charset="0"/>
                        <a:ea typeface="+mn-ea"/>
                        <a:cs typeface="+mn-cs"/>
                      </a:endParaRPr>
                    </a:p>
                  </a:txBody>
                  <a:tcPr marL="51102" marR="51102" marT="45991" marB="45991">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miter lim="800000"/>
                    </a:lnR>
                    <a:lnT w="6350" cap="flat" cmpd="sng" algn="ctr">
                      <a:solidFill>
                        <a:sysClr val="windowText" lastClr="000000"/>
                      </a:solidFill>
                      <a:prstDash val="solid"/>
                      <a:miter lim="800000"/>
                    </a:lnT>
                    <a:lnB w="6350" cap="flat" cmpd="sng" algn="ctr">
                      <a:solidFill>
                        <a:sysClr val="windowText" lastClr="000000"/>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54593553"/>
                  </a:ext>
                </a:extLst>
              </a:tr>
            </a:tbl>
          </a:graphicData>
        </a:graphic>
      </p:graphicFrame>
      <p:sp>
        <p:nvSpPr>
          <p:cNvPr id="6" name="TextBox 5">
            <a:extLst>
              <a:ext uri="{FF2B5EF4-FFF2-40B4-BE49-F238E27FC236}">
                <a16:creationId xmlns:a16="http://schemas.microsoft.com/office/drawing/2014/main" id="{E6A32305-4C9F-4210-8001-C9F427594816}"/>
              </a:ext>
            </a:extLst>
          </p:cNvPr>
          <p:cNvSpPr txBox="1"/>
          <p:nvPr/>
        </p:nvSpPr>
        <p:spPr>
          <a:xfrm>
            <a:off x="1339403" y="6381485"/>
            <a:ext cx="5210081" cy="246221"/>
          </a:xfrm>
          <a:prstGeom prst="rect">
            <a:avLst/>
          </a:prstGeom>
          <a:noFill/>
        </p:spPr>
        <p:txBody>
          <a:bodyPr wrap="none" rtlCol="0">
            <a:spAutoFit/>
          </a:bodyPr>
          <a:lstStyle/>
          <a:p>
            <a:r>
              <a:rPr lang="zh-TW" sz="1000" i="1"/>
              <a:t>注意：如是 P1 (嚴重) 支援問題，請先致電 Adobe 客戶支援。電話號碼列於</a:t>
            </a:r>
            <a:r>
              <a:rPr lang="zh-TW" sz="1000" i="1">
                <a:hlinkClick r:id="rId2" action="ppaction://hlinksldjump"/>
              </a:rPr>
              <a:t>此處</a:t>
            </a:r>
            <a:r>
              <a:rPr lang="zh-TW" sz="1000" i="1"/>
              <a:t>。</a:t>
            </a:r>
          </a:p>
        </p:txBody>
      </p:sp>
    </p:spTree>
    <p:extLst>
      <p:ext uri="{BB962C8B-B14F-4D97-AF65-F5344CB8AC3E}">
        <p14:creationId xmlns:p14="http://schemas.microsoft.com/office/powerpoint/2010/main" val="132720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zh-TW"/>
              <a:t>建立支援案例 | Adobe Analytics、Adobe Audience Manager、Adobe Target</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zh-TW" sz="1400">
                <a:latin typeface="+mn-lt"/>
              </a:rPr>
              <a:t>依照以下步驟在 Experience League 入口網站中建立以下解決方案的支援案例：</a:t>
            </a:r>
          </a:p>
          <a:p>
            <a:pPr marL="171450" indent="-171450">
              <a:lnSpc>
                <a:spcPct val="100000"/>
              </a:lnSpc>
              <a:spcBef>
                <a:spcPts val="0"/>
              </a:spcBef>
              <a:buFont typeface="Arial" panose="020B0604020202020204" pitchFamily="34" charset="0"/>
              <a:buChar char="•"/>
            </a:pPr>
            <a:r>
              <a:rPr lang="zh-TW" sz="1400" b="1">
                <a:latin typeface="+mn-lt"/>
              </a:rPr>
              <a:t>Adobe Analytics</a:t>
            </a:r>
          </a:p>
          <a:p>
            <a:pPr marL="171450" indent="-171450">
              <a:lnSpc>
                <a:spcPct val="100000"/>
              </a:lnSpc>
              <a:spcBef>
                <a:spcPts val="0"/>
              </a:spcBef>
              <a:buFont typeface="Arial" panose="020B0604020202020204" pitchFamily="34" charset="0"/>
              <a:buChar char="•"/>
            </a:pPr>
            <a:r>
              <a:rPr lang="zh-TW" sz="1400" b="1">
                <a:latin typeface="+mn-lt"/>
              </a:rPr>
              <a:t>Adobe Audience Manager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571715555"/>
              </p:ext>
            </p:extLst>
          </p:nvPr>
        </p:nvGraphicFramePr>
        <p:xfrm>
          <a:off x="310896" y="2355750"/>
          <a:ext cx="11494008" cy="4414166"/>
        </p:xfrm>
        <a:graphic>
          <a:graphicData uri="http://schemas.openxmlformats.org/drawingml/2006/table">
            <a:tbl>
              <a:tblPr firstRow="1" bandRow="1"/>
              <a:tblGrid>
                <a:gridCol w="1349133">
                  <a:extLst>
                    <a:ext uri="{9D8B030D-6E8A-4147-A177-3AD203B41FA5}">
                      <a16:colId xmlns:a16="http://schemas.microsoft.com/office/drawing/2014/main" val="888503124"/>
                    </a:ext>
                  </a:extLst>
                </a:gridCol>
                <a:gridCol w="10144875">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zh-TW" sz="1200">
                          <a:solidFill>
                            <a:schemeClr val="bg1"/>
                          </a:solidFill>
                          <a:latin typeface="+mn-lt"/>
                        </a:rPr>
                        <a:t>動作</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zh-TW" sz="1350" b="0">
                          <a:solidFill>
                            <a:schemeClr val="tx1"/>
                          </a:solidFill>
                          <a:latin typeface="+mn-lt"/>
                        </a:rPr>
                        <a:t>瀏覽至「</a:t>
                      </a:r>
                      <a:r>
                        <a:rPr lang="zh-TW" sz="1350" b="0" i="0" u="sng" strike="noStrike"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提交支援服務單網站</a:t>
                      </a:r>
                      <a:r>
                        <a:rPr lang="zh-TW" sz="1350" b="0" i="0" kern="1200">
                          <a:solidFill>
                            <a:schemeClr val="tx1"/>
                          </a:solidFill>
                          <a:effectLst/>
                          <a:latin typeface="+mn-lt"/>
                          <a:ea typeface="+mn-ea"/>
                          <a:cs typeface="+mn-cs"/>
                        </a:rPr>
                        <a:t> </a:t>
                      </a:r>
                    </a:p>
                    <a:p>
                      <a:pPr marL="171450" indent="-171450" fontAlgn="base">
                        <a:buFont typeface="Arial" panose="020B0604020202020204" pitchFamily="34" charset="0"/>
                        <a:buChar char="•"/>
                      </a:pPr>
                      <a:r>
                        <a:rPr lang="zh-TW" sz="1350" b="0">
                          <a:solidFill>
                            <a:schemeClr val="tx1"/>
                          </a:solidFill>
                          <a:latin typeface="+mn-lt"/>
                        </a:rPr>
                        <a:t>」</a:t>
                      </a:r>
                      <a:r>
                        <a:rPr lang="zh-TW" sz="1350" b="0" i="0" kern="1200">
                          <a:solidFill>
                            <a:schemeClr val="tx1"/>
                          </a:solidFill>
                          <a:effectLst/>
                          <a:latin typeface="+mn-lt"/>
                          <a:ea typeface="+mn-ea"/>
                          <a:cs typeface="+mn-cs"/>
                        </a:rPr>
                        <a:t>從左側標籤選取您需要協助的解決方案：</a:t>
                      </a:r>
                    </a:p>
                    <a:p>
                      <a:pPr marL="0" indent="0" fontAlgn="base">
                        <a:buFont typeface="Arial" panose="020B0604020202020204" pitchFamily="34" charset="0"/>
                        <a:buNone/>
                      </a:pPr>
                      <a:endParaRPr lang="en-US" sz="1350" b="0">
                        <a:solidFill>
                          <a:schemeClr val="tx1"/>
                        </a:solidFill>
                        <a:latin typeface="Adobe Clean Light"/>
                      </a:endParaRPr>
                    </a:p>
                    <a:p>
                      <a:pPr marL="0" indent="0" fontAlgn="base">
                        <a:buFont typeface="Arial" panose="020B0604020202020204" pitchFamily="34" charset="0"/>
                        <a:buNone/>
                      </a:pPr>
                      <a:r>
                        <a:rPr lang="zh-TW" sz="1350" b="0">
                          <a:solidFill>
                            <a:schemeClr val="tx1"/>
                          </a:solidFill>
                          <a:latin typeface="Adobe Clean Light"/>
                        </a:rPr>
                        <a:t>在表單中填寫以下資訊/詳細資料</a:t>
                      </a:r>
                    </a:p>
                    <a:p>
                      <a:pPr marL="285750" indent="-285750" fontAlgn="base">
                        <a:buFont typeface="Arial" panose="020B0604020202020204" pitchFamily="34" charset="0"/>
                        <a:buChar char="•"/>
                      </a:pPr>
                      <a:r>
                        <a:rPr lang="zh-TW" sz="1350" b="0">
                          <a:solidFill>
                            <a:schemeClr val="tx1"/>
                          </a:solidFill>
                          <a:latin typeface="Adobe Clean Light"/>
                        </a:rPr>
                        <a:t>您的詢問或問題主旨</a:t>
                      </a:r>
                    </a:p>
                    <a:p>
                      <a:pPr marL="285750" indent="-285750" fontAlgn="base">
                        <a:buFont typeface="Arial" panose="020B0604020202020204" pitchFamily="34" charset="0"/>
                        <a:buChar char="•"/>
                      </a:pPr>
                      <a:r>
                        <a:rPr lang="zh-TW" sz="1350" b="0">
                          <a:solidFill>
                            <a:schemeClr val="tx1"/>
                          </a:solidFill>
                          <a:latin typeface="Adobe Clean Light"/>
                        </a:rPr>
                        <a:t>您的名字和姓氏</a:t>
                      </a:r>
                    </a:p>
                    <a:p>
                      <a:pPr marL="285750" indent="-285750" fontAlgn="base">
                        <a:buFont typeface="Arial" panose="020B0604020202020204" pitchFamily="34" charset="0"/>
                        <a:buChar char="•"/>
                      </a:pPr>
                      <a:r>
                        <a:rPr lang="zh-TW" sz="1350" b="0">
                          <a:solidFill>
                            <a:schemeClr val="tx1"/>
                          </a:solidFill>
                          <a:latin typeface="Adobe Clean Light"/>
                        </a:rPr>
                        <a:t>您的電子郵件地址</a:t>
                      </a:r>
                    </a:p>
                    <a:p>
                      <a:pPr marL="285750" indent="-285750" fontAlgn="base">
                        <a:buFont typeface="Arial" panose="020B0604020202020204" pitchFamily="34" charset="0"/>
                        <a:buChar char="•"/>
                      </a:pPr>
                      <a:r>
                        <a:rPr lang="zh-TW" sz="1350" b="0">
                          <a:solidFill>
                            <a:schemeClr val="tx1"/>
                          </a:solidFill>
                          <a:latin typeface="Adobe Clean Light"/>
                        </a:rPr>
                        <a:t>您的公司名稱</a:t>
                      </a:r>
                    </a:p>
                    <a:p>
                      <a:pPr marL="285750" indent="-285750" fontAlgn="base">
                        <a:buFont typeface="Arial" panose="020B0604020202020204" pitchFamily="34" charset="0"/>
                        <a:buChar char="•"/>
                      </a:pPr>
                      <a:r>
                        <a:rPr lang="zh-TW" sz="1350" b="0">
                          <a:solidFill>
                            <a:schemeClr val="tx1"/>
                          </a:solidFill>
                          <a:latin typeface="Adobe Clean Light"/>
                        </a:rPr>
                        <a:t>輸入優先順序</a:t>
                      </a:r>
                    </a:p>
                    <a:p>
                      <a:pPr marL="742950" lvl="1" indent="-285750" fontAlgn="base">
                        <a:buFont typeface="Arial" panose="020B0604020202020204" pitchFamily="34" charset="0"/>
                        <a:buChar char="•"/>
                      </a:pPr>
                      <a:r>
                        <a:rPr lang="zh-TW" sz="1350" b="0">
                          <a:solidFill>
                            <a:schemeClr val="tx1"/>
                          </a:solidFill>
                          <a:latin typeface="Adobe Clean Light"/>
                        </a:rPr>
                        <a:t>P1 需要電話通話</a:t>
                      </a:r>
                    </a:p>
                    <a:p>
                      <a:pPr marL="742950" lvl="1" indent="-285750" fontAlgn="base">
                        <a:buFont typeface="Arial" panose="020B0604020202020204" pitchFamily="34" charset="0"/>
                        <a:buChar char="•"/>
                      </a:pPr>
                      <a:r>
                        <a:rPr lang="zh-TW" sz="1350" b="0">
                          <a:solidFill>
                            <a:schemeClr val="tx1"/>
                          </a:solidFill>
                          <a:latin typeface="Adobe Clean Light"/>
                        </a:rPr>
                        <a:t>P2 緊急</a:t>
                      </a:r>
                    </a:p>
                    <a:p>
                      <a:pPr marL="742950" lvl="1" indent="-285750" fontAlgn="base">
                        <a:buFont typeface="Arial" panose="020B0604020202020204" pitchFamily="34" charset="0"/>
                        <a:buChar char="•"/>
                      </a:pPr>
                      <a:r>
                        <a:rPr lang="zh-TW" sz="1350" b="0">
                          <a:solidFill>
                            <a:schemeClr val="tx1"/>
                          </a:solidFill>
                          <a:latin typeface="Adobe Clean Light"/>
                        </a:rPr>
                        <a:t>P3 重要</a:t>
                      </a:r>
                    </a:p>
                    <a:p>
                      <a:pPr marL="742950" lvl="1" indent="-285750" fontAlgn="base">
                        <a:buFont typeface="Arial" panose="020B0604020202020204" pitchFamily="34" charset="0"/>
                        <a:buChar char="•"/>
                      </a:pPr>
                      <a:r>
                        <a:rPr lang="zh-TW" sz="1350" b="0">
                          <a:solidFill>
                            <a:schemeClr val="tx1"/>
                          </a:solidFill>
                          <a:latin typeface="Adobe Clean Light"/>
                        </a:rPr>
                        <a:t>P4 次要 (僅需知道)</a:t>
                      </a:r>
                    </a:p>
                    <a:p>
                      <a:pPr marL="285750" indent="-285750" fontAlgn="base">
                        <a:buFont typeface="Arial" panose="020B0604020202020204" pitchFamily="34" charset="0"/>
                        <a:buChar char="•"/>
                      </a:pPr>
                      <a:r>
                        <a:rPr lang="zh-TW" sz="1350" b="0">
                          <a:solidFill>
                            <a:schemeClr val="tx1"/>
                          </a:solidFill>
                          <a:latin typeface="Adobe Clean Light"/>
                        </a:rPr>
                        <a:t>提供詢問或問題的詳細資料</a:t>
                      </a:r>
                    </a:p>
                    <a:p>
                      <a:pPr marL="0" indent="0" fontAlgn="base">
                        <a:buFont typeface="Arial" panose="020B0604020202020204" pitchFamily="34" charset="0"/>
                        <a:buNone/>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477860" y="6508843"/>
            <a:ext cx="9754998" cy="246221"/>
          </a:xfrm>
          <a:prstGeom prst="rect">
            <a:avLst/>
          </a:prstGeom>
          <a:noFill/>
        </p:spPr>
        <p:txBody>
          <a:bodyPr wrap="square">
            <a:spAutoFit/>
          </a:bodyPr>
          <a:lstStyle/>
          <a:p>
            <a:pPr marL="225425">
              <a:lnSpc>
                <a:spcPct val="100000"/>
              </a:lnSpc>
            </a:pPr>
            <a:r>
              <a:rPr lang="zh-TW" sz="1000" i="1"/>
              <a:t>如果您的電子郵件註冊為支援的用戶 (系統產生)，應會收到電子郵件確認，而且在支援服務單指派給服務台工程師後，他們會回電子郵件給您。</a:t>
            </a:r>
          </a:p>
        </p:txBody>
      </p:sp>
      <p:sp>
        <p:nvSpPr>
          <p:cNvPr id="10" name="TextBox 9">
            <a:extLst>
              <a:ext uri="{FF2B5EF4-FFF2-40B4-BE49-F238E27FC236}">
                <a16:creationId xmlns:a16="http://schemas.microsoft.com/office/drawing/2014/main" id="{60331A0F-54CF-4492-BFEE-B2C8B0B72D3D}"/>
              </a:ext>
            </a:extLst>
          </p:cNvPr>
          <p:cNvSpPr txBox="1"/>
          <p:nvPr/>
        </p:nvSpPr>
        <p:spPr>
          <a:xfrm>
            <a:off x="2686574" y="1614814"/>
            <a:ext cx="6094602" cy="523220"/>
          </a:xfrm>
          <a:prstGeom prst="rect">
            <a:avLst/>
          </a:prstGeom>
          <a:noFill/>
        </p:spPr>
        <p:txBody>
          <a:bodyPr wrap="square">
            <a:spAutoFit/>
          </a:bodyPr>
          <a:lstStyle/>
          <a:p>
            <a:pPr marL="171450" indent="-171450">
              <a:lnSpc>
                <a:spcPct val="100000"/>
              </a:lnSpc>
              <a:spcBef>
                <a:spcPts val="0"/>
              </a:spcBef>
              <a:buFont typeface="Arial" panose="020B0604020202020204" pitchFamily="34" charset="0"/>
              <a:buChar char="•"/>
            </a:pPr>
            <a:r>
              <a:rPr lang="zh-TW" sz="1400" b="1">
                <a:latin typeface="+mn-lt"/>
              </a:rPr>
              <a:t>Adobe Target</a:t>
            </a:r>
          </a:p>
          <a:p>
            <a:pPr marL="171450" indent="-171450">
              <a:lnSpc>
                <a:spcPct val="100000"/>
              </a:lnSpc>
              <a:spcBef>
                <a:spcPts val="0"/>
              </a:spcBef>
              <a:buFont typeface="Arial" panose="020B0604020202020204" pitchFamily="34" charset="0"/>
              <a:buChar char="•"/>
            </a:pPr>
            <a:r>
              <a:rPr lang="zh-TW" sz="1400" b="1"/>
              <a:t>Adobe Social</a:t>
            </a:r>
            <a:endParaRPr lang="en-US" sz="1400" b="1">
              <a:latin typeface="+mn-lt"/>
            </a:endParaRPr>
          </a:p>
        </p:txBody>
      </p:sp>
      <p:pic>
        <p:nvPicPr>
          <p:cNvPr id="7" name="Picture 6" descr="Graphical user interface, text, application, email&#10;&#10;Description automatically generated">
            <a:extLst>
              <a:ext uri="{FF2B5EF4-FFF2-40B4-BE49-F238E27FC236}">
                <a16:creationId xmlns:a16="http://schemas.microsoft.com/office/drawing/2014/main" id="{5E923B7C-BD1A-6F4F-A009-99BF5FFB9173}"/>
              </a:ext>
            </a:extLst>
          </p:cNvPr>
          <p:cNvPicPr>
            <a:picLocks noChangeAspect="1"/>
          </p:cNvPicPr>
          <p:nvPr/>
        </p:nvPicPr>
        <p:blipFill>
          <a:blip r:embed="rId3"/>
          <a:stretch>
            <a:fillRect/>
          </a:stretch>
        </p:blipFill>
        <p:spPr>
          <a:xfrm>
            <a:off x="6413156" y="2645892"/>
            <a:ext cx="5229483" cy="3616409"/>
          </a:xfrm>
          <a:prstGeom prst="rect">
            <a:avLst/>
          </a:prstGeom>
          <a:ln w="3175">
            <a:solidFill>
              <a:schemeClr val="tx1"/>
            </a:solidFill>
          </a:ln>
        </p:spPr>
      </p:pic>
    </p:spTree>
    <p:extLst>
      <p:ext uri="{BB962C8B-B14F-4D97-AF65-F5344CB8AC3E}">
        <p14:creationId xmlns:p14="http://schemas.microsoft.com/office/powerpoint/2010/main" val="99385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zh-TW"/>
              <a:t>建立支援案例 | Adobe Primetime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zh-TW" sz="1400">
                <a:latin typeface="+mn-lt"/>
              </a:rPr>
              <a:t>依照以下步驟在 Experience League 入口網站中建立以下解決方案的支援案例：</a:t>
            </a:r>
          </a:p>
          <a:p>
            <a:pPr marL="171450" indent="-171450">
              <a:lnSpc>
                <a:spcPct val="100000"/>
              </a:lnSpc>
              <a:spcBef>
                <a:spcPts val="0"/>
              </a:spcBef>
              <a:buFont typeface="Arial" panose="020B0604020202020204" pitchFamily="34" charset="0"/>
              <a:buChar char="•"/>
            </a:pPr>
            <a:r>
              <a:rPr lang="zh-TW" sz="1400" b="1">
                <a:latin typeface="+mn-lt"/>
              </a:rPr>
              <a:t>Adobe Primetime</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270499552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zh-TW" sz="1200">
                          <a:solidFill>
                            <a:schemeClr val="bg1"/>
                          </a:solidFill>
                          <a:latin typeface="+mn-lt"/>
                        </a:rPr>
                        <a:t>動作</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zh-TW" sz="1350" b="0" dirty="0">
                          <a:solidFill>
                            <a:schemeClr val="tx1"/>
                          </a:solidFill>
                          <a:latin typeface="+mn-lt"/>
                        </a:rPr>
                        <a:t>瀏覽至「</a:t>
                      </a:r>
                      <a:r>
                        <a:rPr lang="zh-TW" sz="1350" b="0" i="0" u="sng" strike="noStrike"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提交支援服務單網站</a:t>
                      </a:r>
                      <a:r>
                        <a:rPr lang="zh-TW" sz="1350" b="0" i="0" kern="1200" dirty="0">
                          <a:solidFill>
                            <a:schemeClr val="tx1"/>
                          </a:solidFill>
                          <a:effectLst/>
                          <a:latin typeface="+mn-lt"/>
                          <a:ea typeface="+mn-ea"/>
                          <a:cs typeface="+mn-cs"/>
                        </a:rPr>
                        <a:t> </a:t>
                      </a:r>
                    </a:p>
                    <a:p>
                      <a:pPr marL="171450" indent="-171450" fontAlgn="base">
                        <a:buFont typeface="Arial" panose="020B0604020202020204" pitchFamily="34" charset="0"/>
                        <a:buChar char="•"/>
                      </a:pPr>
                      <a:r>
                        <a:rPr lang="zh-TW" sz="1350" b="0" dirty="0">
                          <a:solidFill>
                            <a:schemeClr val="tx1"/>
                          </a:solidFill>
                          <a:latin typeface="+mn-lt"/>
                        </a:rPr>
                        <a:t>」</a:t>
                      </a:r>
                      <a:r>
                        <a:rPr lang="zh-TW" sz="1350" b="0" i="0" kern="1200" dirty="0">
                          <a:solidFill>
                            <a:schemeClr val="tx1"/>
                          </a:solidFill>
                          <a:effectLst/>
                          <a:latin typeface="+mn-lt"/>
                          <a:ea typeface="+mn-ea"/>
                          <a:cs typeface="+mn-cs"/>
                        </a:rPr>
                        <a:t>從左側標籤選取您需要協助的解決方案：</a:t>
                      </a:r>
                    </a:p>
                    <a:p>
                      <a:pPr marL="171450" indent="-171450" fontAlgn="base">
                        <a:buFont typeface="Arial" panose="020B0604020202020204" pitchFamily="34" charset="0"/>
                        <a:buChar char="•"/>
                      </a:pPr>
                      <a:endParaRPr lang="en-US" sz="1350" b="0" i="0" kern="1200" dirty="0">
                        <a:solidFill>
                          <a:schemeClr val="tx1"/>
                        </a:solidFill>
                        <a:effectLst/>
                        <a:latin typeface="+mn-lt"/>
                        <a:ea typeface="+mn-ea"/>
                        <a:cs typeface="+mn-cs"/>
                      </a:endParaRPr>
                    </a:p>
                    <a:p>
                      <a:pPr marL="0" indent="0" fontAlgn="base">
                        <a:buFont typeface="Arial" panose="020B0604020202020204" pitchFamily="34" charset="0"/>
                        <a:buNone/>
                      </a:pPr>
                      <a:r>
                        <a:rPr lang="zh-TW" sz="1350" b="0" dirty="0">
                          <a:solidFill>
                            <a:schemeClr val="tx1"/>
                          </a:solidFill>
                          <a:latin typeface="Adobe Clean Light"/>
                        </a:rPr>
                        <a:t>在表單中填寫以下資訊/詳細資料</a:t>
                      </a:r>
                    </a:p>
                    <a:p>
                      <a:pPr marL="171450" indent="-171450">
                        <a:buFont typeface="Arial" panose="020B0604020202020204" pitchFamily="34" charset="0"/>
                        <a:buChar char="•"/>
                      </a:pPr>
                      <a:r>
                        <a:rPr lang="zh-TW" sz="1350" b="0" dirty="0">
                          <a:solidFill>
                            <a:schemeClr val="tx1"/>
                          </a:solidFill>
                          <a:latin typeface="Adobe Clean Light" panose="020B0303020404020204" pitchFamily="34" charset="0"/>
                        </a:rPr>
                        <a:t>摘要</a:t>
                      </a:r>
                    </a:p>
                    <a:p>
                      <a:pPr marL="171450" indent="-171450">
                        <a:buFont typeface="Arial" panose="020B0604020202020204" pitchFamily="34" charset="0"/>
                        <a:buChar char="•"/>
                      </a:pPr>
                      <a:r>
                        <a:rPr lang="zh-TW" sz="1350" b="0" dirty="0">
                          <a:solidFill>
                            <a:schemeClr val="tx1"/>
                          </a:solidFill>
                          <a:latin typeface="Adobe Clean Light" panose="020B0303020404020204" pitchFamily="34" charset="0"/>
                        </a:rPr>
                        <a:t>重現問題的步驟</a:t>
                      </a:r>
                    </a:p>
                    <a:p>
                      <a:pPr marL="171450" indent="-171450">
                        <a:buFont typeface="Arial" panose="020B0604020202020204" pitchFamily="34" charset="0"/>
                        <a:buChar char="•"/>
                      </a:pPr>
                      <a:r>
                        <a:rPr lang="zh-TW" sz="1350" b="0" dirty="0">
                          <a:solidFill>
                            <a:schemeClr val="tx1"/>
                          </a:solidFill>
                          <a:latin typeface="Adobe Clean Light" panose="020B0303020404020204" pitchFamily="34" charset="0"/>
                        </a:rPr>
                        <a:t>最近的環境變更 </a:t>
                      </a:r>
                    </a:p>
                    <a:p>
                      <a:pPr marL="171450" indent="-171450">
                        <a:buFont typeface="Arial" panose="020B0604020202020204" pitchFamily="34" charset="0"/>
                        <a:buChar char="•"/>
                      </a:pPr>
                      <a:r>
                        <a:rPr lang="zh-TW" sz="1350" b="0" dirty="0">
                          <a:solidFill>
                            <a:schemeClr val="tx1"/>
                          </a:solidFill>
                          <a:latin typeface="Adobe Clean Light" panose="020B0303020404020204" pitchFamily="34" charset="0"/>
                        </a:rPr>
                        <a:t>螢幕擷圖 </a:t>
                      </a:r>
                    </a:p>
                    <a:p>
                      <a:pPr marL="171450" indent="-171450">
                        <a:buFont typeface="Arial" panose="020B0604020202020204" pitchFamily="34" charset="0"/>
                        <a:buChar char="•"/>
                      </a:pPr>
                      <a:r>
                        <a:rPr lang="zh-TW" sz="1350" b="0" dirty="0">
                          <a:solidFill>
                            <a:schemeClr val="tx1"/>
                          </a:solidFill>
                          <a:latin typeface="Adobe Clean Light" panose="020B0303020404020204" pitchFamily="34" charset="0"/>
                        </a:rPr>
                        <a:t>錯誤訊息</a:t>
                      </a:r>
                    </a:p>
                    <a:p>
                      <a:pPr marL="171450" indent="-171450">
                        <a:buFont typeface="Arial" panose="020B0604020202020204" pitchFamily="34" charset="0"/>
                        <a:buChar char="•"/>
                      </a:pPr>
                      <a:r>
                        <a:rPr lang="zh-TW" sz="1350" b="0" dirty="0">
                          <a:solidFill>
                            <a:schemeClr val="tx1"/>
                          </a:solidFill>
                          <a:latin typeface="Adobe Clean Light" panose="020B0303020404020204" pitchFamily="34" charset="0"/>
                        </a:rPr>
                        <a:t>記錄檔</a:t>
                      </a:r>
                    </a:p>
                    <a:p>
                      <a:pPr marL="171450" indent="-171450" fontAlgn="base">
                        <a:buFont typeface="Arial" panose="020B0604020202020204" pitchFamily="34" charset="0"/>
                        <a:buChar char="•"/>
                      </a:pPr>
                      <a:endParaRPr lang="en-US" sz="1350" b="0" dirty="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lIns="91440" tIns="45720" rIns="91440" bIns="45720" anchor="t">
            <a:spAutoFit/>
          </a:bodyPr>
          <a:lstStyle/>
          <a:p>
            <a:pPr marL="225425"/>
            <a:r>
              <a:rPr lang="zh-TW" sz="1000" i="1"/>
              <a:t>直接存取 </a:t>
            </a:r>
            <a:r>
              <a:rPr lang="zh-TW" sz="1000" i="1">
                <a:hlinkClick r:id="rId3"/>
              </a:rPr>
              <a:t>Adobe Primetime</a:t>
            </a:r>
            <a:r>
              <a:rPr lang="zh-TW" sz="1000" i="1"/>
              <a:t> 和直接存取 </a:t>
            </a:r>
            <a:r>
              <a:rPr lang="zh-TW" sz="1000" i="1">
                <a:hlinkClick r:id="rId4"/>
              </a:rPr>
              <a:t>Adobe Commerce 支援入口網站</a:t>
            </a:r>
            <a:endParaRPr lang="en-US" sz="1000" i="1"/>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D97189D9-C529-FA4D-8C65-6D77C95ACAE6}"/>
              </a:ext>
            </a:extLst>
          </p:cNvPr>
          <p:cNvPicPr>
            <a:picLocks noChangeAspect="1"/>
          </p:cNvPicPr>
          <p:nvPr/>
        </p:nvPicPr>
        <p:blipFill>
          <a:blip r:embed="rId5"/>
          <a:stretch>
            <a:fillRect/>
          </a:stretch>
        </p:blipFill>
        <p:spPr>
          <a:xfrm>
            <a:off x="6462583" y="2440183"/>
            <a:ext cx="4550204" cy="865592"/>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E60F8A95-F9AF-BD40-B798-DD0B39FB59BE}"/>
              </a:ext>
            </a:extLst>
          </p:cNvPr>
          <p:cNvPicPr>
            <a:picLocks noChangeAspect="1"/>
          </p:cNvPicPr>
          <p:nvPr/>
        </p:nvPicPr>
        <p:blipFill>
          <a:blip r:embed="rId6"/>
          <a:stretch>
            <a:fillRect/>
          </a:stretch>
        </p:blipFill>
        <p:spPr>
          <a:xfrm>
            <a:off x="7163853" y="3311611"/>
            <a:ext cx="3179609" cy="2125362"/>
          </a:xfrm>
          <a:prstGeom prst="rect">
            <a:avLst/>
          </a:prstGeom>
        </p:spPr>
      </p:pic>
    </p:spTree>
    <p:extLst>
      <p:ext uri="{BB962C8B-B14F-4D97-AF65-F5344CB8AC3E}">
        <p14:creationId xmlns:p14="http://schemas.microsoft.com/office/powerpoint/2010/main" val="220746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zh-TW"/>
              <a:t>建立支援案例 | Adobe Commerce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zh-TW" sz="1400">
                <a:latin typeface="+mn-lt"/>
              </a:rPr>
              <a:t>依照以下步驟在 Experience League 入口網站中建立以下解決方案的支援案例：</a:t>
            </a:r>
          </a:p>
          <a:p>
            <a:pPr marL="171450" indent="-171450">
              <a:lnSpc>
                <a:spcPct val="100000"/>
              </a:lnSpc>
              <a:spcBef>
                <a:spcPts val="0"/>
              </a:spcBef>
              <a:buFont typeface="Arial" panose="020B0604020202020204" pitchFamily="34" charset="0"/>
              <a:buChar char="•"/>
            </a:pPr>
            <a:r>
              <a:rPr lang="zh-TW" sz="1400" b="1">
                <a:latin typeface="+mn-lt"/>
              </a:rPr>
              <a:t>Adobe Commerce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113833158"/>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zh-TW" sz="1200">
                          <a:solidFill>
                            <a:schemeClr val="bg1"/>
                          </a:solidFill>
                          <a:latin typeface="+mn-lt"/>
                        </a:rPr>
                        <a:t>動作</a:t>
                      </a: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fontAlgn="base">
                        <a:buFont typeface="Arial" panose="020B0604020202020204" pitchFamily="34" charset="0"/>
                        <a:buNone/>
                      </a:pPr>
                      <a:r>
                        <a:rPr lang="zh-TW" sz="1350" b="0">
                          <a:solidFill>
                            <a:schemeClr val="tx1"/>
                          </a:solidFill>
                          <a:latin typeface="+mn-lt"/>
                        </a:rPr>
                        <a:t>瀏覽至「</a:t>
                      </a:r>
                      <a:r>
                        <a:rPr lang="zh-TW" sz="1350" b="0" i="0" u="sng" strike="noStrike"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Experience League 提交支援服務單網站</a:t>
                      </a:r>
                      <a:r>
                        <a:rPr lang="zh-TW" sz="1350" b="0" i="0" kern="1200">
                          <a:solidFill>
                            <a:schemeClr val="tx1"/>
                          </a:solidFill>
                          <a:effectLst/>
                          <a:latin typeface="+mn-lt"/>
                          <a:ea typeface="+mn-ea"/>
                          <a:cs typeface="+mn-cs"/>
                        </a:rPr>
                        <a:t>」或直接瀏覽至 </a:t>
                      </a:r>
                      <a:r>
                        <a:rPr lang="zh-TW" sz="1350" b="0" i="0" kern="1200">
                          <a:solidFill>
                            <a:schemeClr val="tx1"/>
                          </a:solidFill>
                          <a:effectLst/>
                          <a:latin typeface="+mn-lt"/>
                          <a:ea typeface="+mn-ea"/>
                          <a:cs typeface="+mn-cs"/>
                          <a:hlinkClick r:id="rId3"/>
                        </a:rPr>
                        <a:t>https://support.magento.com</a:t>
                      </a:r>
                      <a:r>
                        <a:rPr lang="zh-TW" sz="1350" b="0" i="0" kern="1200">
                          <a:solidFill>
                            <a:schemeClr val="tx1"/>
                          </a:solidFill>
                          <a:effectLst/>
                          <a:latin typeface="+mn-lt"/>
                          <a:ea typeface="+mn-ea"/>
                          <a:cs typeface="+mn-cs"/>
                        </a:rPr>
                        <a:t> 並登入 </a:t>
                      </a:r>
                    </a:p>
                    <a:p>
                      <a:pPr marL="0" indent="0" fontAlgn="base">
                        <a:buFont typeface="Arial" panose="020B0604020202020204" pitchFamily="34" charset="0"/>
                        <a:buNone/>
                      </a:pPr>
                      <a:endParaRPr lang="en-US" sz="1350" b="0" i="0" kern="1200">
                        <a:solidFill>
                          <a:schemeClr val="tx1"/>
                        </a:solidFill>
                        <a:effectLst/>
                        <a:latin typeface="+mn-lt"/>
                        <a:ea typeface="+mn-ea"/>
                        <a:cs typeface="+mn-cs"/>
                      </a:endParaRPr>
                    </a:p>
                    <a:p>
                      <a:pPr marL="171450" indent="-171450" fontAlgn="base">
                        <a:buFont typeface="Arial" panose="020B0604020202020204" pitchFamily="34" charset="0"/>
                        <a:buChar char="•"/>
                      </a:pPr>
                      <a:r>
                        <a:rPr lang="zh-TW" sz="1350" b="0" i="0" kern="1200">
                          <a:solidFill>
                            <a:schemeClr val="tx1"/>
                          </a:solidFill>
                          <a:effectLst/>
                          <a:latin typeface="+mn-lt"/>
                          <a:ea typeface="+mn-ea"/>
                          <a:cs typeface="+mn-cs"/>
                        </a:rPr>
                        <a:t>從左側標籤選取您需要協助的解決方案：</a:t>
                      </a:r>
                    </a:p>
                    <a:p>
                      <a:pPr marL="171450" indent="-171450" fontAlgn="base">
                        <a:buFont typeface="Arial" panose="020B0604020202020204" pitchFamily="34" charset="0"/>
                        <a:buChar char="•"/>
                      </a:pPr>
                      <a:endParaRPr lang="en-US" sz="1350" b="0" i="0" kern="1200">
                        <a:solidFill>
                          <a:schemeClr val="tx1"/>
                        </a:solidFill>
                        <a:effectLst/>
                        <a:latin typeface="+mn-lt"/>
                        <a:ea typeface="+mn-ea"/>
                        <a:cs typeface="+mn-cs"/>
                      </a:endParaRPr>
                    </a:p>
                    <a:p>
                      <a:pPr marL="0" indent="0" fontAlgn="base">
                        <a:buFont typeface="Arial" panose="020B0604020202020204" pitchFamily="34" charset="0"/>
                        <a:buNone/>
                      </a:pPr>
                      <a:r>
                        <a:rPr lang="zh-TW" sz="1350" b="0">
                          <a:solidFill>
                            <a:schemeClr val="tx1"/>
                          </a:solidFill>
                          <a:latin typeface="Adobe Clean Light"/>
                        </a:rPr>
                        <a:t>在表單中填寫以下資訊/詳細資料</a:t>
                      </a:r>
                    </a:p>
                    <a:p>
                      <a:pPr marL="171450" indent="-171450">
                        <a:buFont typeface="Arial" panose="020B0604020202020204" pitchFamily="34" charset="0"/>
                        <a:buChar char="•"/>
                      </a:pPr>
                      <a:r>
                        <a:rPr lang="zh-TW" sz="1350" b="0">
                          <a:solidFill>
                            <a:schemeClr val="tx1"/>
                          </a:solidFill>
                          <a:latin typeface="Adobe Clean Light" panose="020B0303020404020204" pitchFamily="34" charset="0"/>
                        </a:rPr>
                        <a:t>專案 URL</a:t>
                      </a:r>
                    </a:p>
                    <a:p>
                      <a:pPr marL="171450" indent="-171450">
                        <a:buFont typeface="Arial" panose="020B0604020202020204" pitchFamily="34" charset="0"/>
                        <a:buChar char="•"/>
                      </a:pPr>
                      <a:r>
                        <a:rPr lang="zh-TW" sz="1350" b="0">
                          <a:solidFill>
                            <a:schemeClr val="tx1"/>
                          </a:solidFill>
                          <a:latin typeface="Adobe Clean Light" panose="020B0303020404020204" pitchFamily="34" charset="0"/>
                        </a:rPr>
                        <a:t>環境</a:t>
                      </a:r>
                    </a:p>
                    <a:p>
                      <a:pPr marL="171450" indent="-171450">
                        <a:buFont typeface="Arial" panose="020B0604020202020204" pitchFamily="34" charset="0"/>
                        <a:buChar char="•"/>
                      </a:pPr>
                      <a:r>
                        <a:rPr lang="zh-TW" sz="1350" b="0">
                          <a:solidFill>
                            <a:schemeClr val="tx1"/>
                          </a:solidFill>
                          <a:latin typeface="Adobe Clean Light" panose="020B0303020404020204" pitchFamily="34" charset="0"/>
                        </a:rPr>
                        <a:t>上線或未上線</a:t>
                      </a:r>
                    </a:p>
                    <a:p>
                      <a:pPr marL="171450" indent="-171450">
                        <a:buFont typeface="Arial" panose="020B0604020202020204" pitchFamily="34" charset="0"/>
                        <a:buChar char="•"/>
                      </a:pPr>
                      <a:r>
                        <a:rPr lang="zh-TW" sz="1350" b="0">
                          <a:solidFill>
                            <a:schemeClr val="tx1"/>
                          </a:solidFill>
                          <a:latin typeface="Adobe Clean Light" panose="020B0303020404020204" pitchFamily="34" charset="0"/>
                        </a:rPr>
                        <a:t>重現問題的步驟</a:t>
                      </a:r>
                    </a:p>
                    <a:p>
                      <a:pPr marL="171450" indent="-171450">
                        <a:buFont typeface="Arial" panose="020B0604020202020204" pitchFamily="34" charset="0"/>
                        <a:buChar char="•"/>
                      </a:pPr>
                      <a:r>
                        <a:rPr lang="zh-TW" sz="1350" b="0">
                          <a:solidFill>
                            <a:schemeClr val="tx1"/>
                          </a:solidFill>
                          <a:latin typeface="Adobe Clean Light" panose="020B0303020404020204" pitchFamily="34" charset="0"/>
                        </a:rPr>
                        <a:t>最近的環境變更 </a:t>
                      </a:r>
                    </a:p>
                    <a:p>
                      <a:pPr marL="171450" indent="-171450">
                        <a:buFont typeface="Arial" panose="020B0604020202020204" pitchFamily="34" charset="0"/>
                        <a:buChar char="•"/>
                      </a:pPr>
                      <a:r>
                        <a:rPr lang="zh-TW" sz="1350" b="0">
                          <a:solidFill>
                            <a:schemeClr val="tx1"/>
                          </a:solidFill>
                          <a:latin typeface="Adobe Clean Light" panose="020B0303020404020204" pitchFamily="34" charset="0"/>
                        </a:rPr>
                        <a:t>螢幕擷圖 </a:t>
                      </a:r>
                    </a:p>
                    <a:p>
                      <a:pPr marL="171450" indent="-171450">
                        <a:buFont typeface="Arial" panose="020B0604020202020204" pitchFamily="34" charset="0"/>
                        <a:buChar char="•"/>
                      </a:pPr>
                      <a:r>
                        <a:rPr lang="zh-TW" sz="1350" b="0">
                          <a:solidFill>
                            <a:schemeClr val="tx1"/>
                          </a:solidFill>
                          <a:latin typeface="Adobe Clean Light" panose="020B0303020404020204" pitchFamily="34" charset="0"/>
                        </a:rPr>
                        <a:t>錯誤訊息</a:t>
                      </a:r>
                    </a:p>
                    <a:p>
                      <a:pPr marL="171450" indent="-171450">
                        <a:buFont typeface="Arial" panose="020B0604020202020204" pitchFamily="34" charset="0"/>
                        <a:buChar char="•"/>
                      </a:pPr>
                      <a:r>
                        <a:rPr lang="zh-TW" sz="1350" b="0">
                          <a:solidFill>
                            <a:schemeClr val="tx1"/>
                          </a:solidFill>
                          <a:latin typeface="Adobe Clean Light" panose="020B0303020404020204" pitchFamily="34" charset="0"/>
                        </a:rPr>
                        <a:t>記錄檔</a:t>
                      </a:r>
                    </a:p>
                    <a:p>
                      <a:pPr marL="171450" indent="-171450" fontAlgn="base">
                        <a:buFont typeface="Arial" panose="020B0604020202020204" pitchFamily="34" charset="0"/>
                        <a:buChar char="•"/>
                      </a:pPr>
                      <a:endParaRPr lang="en-US" sz="1350" b="0">
                        <a:solidFill>
                          <a:schemeClr val="tx1"/>
                        </a:solidFill>
                        <a:latin typeface="+mn-lt"/>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zh-TW" sz="1000" i="1"/>
              <a:t>直接存取 </a:t>
            </a:r>
            <a:r>
              <a:rPr lang="zh-TW" sz="1000" i="1">
                <a:hlinkClick r:id="rId4"/>
              </a:rPr>
              <a:t>Adobe Commerce 支援入口網站</a:t>
            </a:r>
            <a:endParaRPr lang="en-US" sz="1000" i="1"/>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F5A695F0-848D-9D4C-98DE-D2B10EBE3724}"/>
              </a:ext>
            </a:extLst>
          </p:cNvPr>
          <p:cNvPicPr>
            <a:picLocks noChangeAspect="1"/>
          </p:cNvPicPr>
          <p:nvPr/>
        </p:nvPicPr>
        <p:blipFill>
          <a:blip r:embed="rId5"/>
          <a:stretch>
            <a:fillRect/>
          </a:stretch>
        </p:blipFill>
        <p:spPr>
          <a:xfrm>
            <a:off x="6369051" y="2546351"/>
            <a:ext cx="4640820" cy="799319"/>
          </a:xfrm>
          <a:prstGeom prst="rect">
            <a:avLst/>
          </a:prstGeom>
        </p:spPr>
      </p:pic>
      <p:pic>
        <p:nvPicPr>
          <p:cNvPr id="11" name="Picture 10" descr="Graphical user interface, website&#10;&#10;Description automatically generated">
            <a:extLst>
              <a:ext uri="{FF2B5EF4-FFF2-40B4-BE49-F238E27FC236}">
                <a16:creationId xmlns:a16="http://schemas.microsoft.com/office/drawing/2014/main" id="{78692F6C-C281-CF4A-ABC1-EC40BDAD77FE}"/>
              </a:ext>
            </a:extLst>
          </p:cNvPr>
          <p:cNvPicPr>
            <a:picLocks noChangeAspect="1"/>
          </p:cNvPicPr>
          <p:nvPr/>
        </p:nvPicPr>
        <p:blipFill>
          <a:blip r:embed="rId6"/>
          <a:stretch>
            <a:fillRect/>
          </a:stretch>
        </p:blipFill>
        <p:spPr>
          <a:xfrm>
            <a:off x="6215447" y="3458886"/>
            <a:ext cx="4345803" cy="2728760"/>
          </a:xfrm>
          <a:prstGeom prst="rect">
            <a:avLst/>
          </a:prstGeom>
        </p:spPr>
      </p:pic>
    </p:spTree>
    <p:extLst>
      <p:ext uri="{BB962C8B-B14F-4D97-AF65-F5344CB8AC3E}">
        <p14:creationId xmlns:p14="http://schemas.microsoft.com/office/powerpoint/2010/main" val="147002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C01B-9B5F-4B00-8D01-7A0A8D41AB34}"/>
              </a:ext>
            </a:extLst>
          </p:cNvPr>
          <p:cNvSpPr>
            <a:spLocks noGrp="1"/>
          </p:cNvSpPr>
          <p:nvPr>
            <p:ph type="title"/>
          </p:nvPr>
        </p:nvSpPr>
        <p:spPr/>
        <p:txBody>
          <a:bodyPr/>
          <a:lstStyle/>
          <a:p>
            <a:r>
              <a:rPr lang="ja-JP" altLang="en-US" dirty="0"/>
              <a:t>建立支援案例 </a:t>
            </a:r>
            <a:r>
              <a:rPr lang="en-US" altLang="ja-JP" dirty="0"/>
              <a:t>| </a:t>
            </a:r>
            <a:r>
              <a:rPr lang="en-US" dirty="0"/>
              <a:t>Adobe </a:t>
            </a:r>
            <a:r>
              <a:rPr lang="en-US" dirty="0" err="1"/>
              <a:t>Marketo</a:t>
            </a:r>
            <a:r>
              <a:rPr lang="en-US" dirty="0"/>
              <a:t> Engage</a:t>
            </a:r>
          </a:p>
        </p:txBody>
      </p:sp>
      <p:sp>
        <p:nvSpPr>
          <p:cNvPr id="3" name="Content Placeholder 2">
            <a:extLst>
              <a:ext uri="{FF2B5EF4-FFF2-40B4-BE49-F238E27FC236}">
                <a16:creationId xmlns:a16="http://schemas.microsoft.com/office/drawing/2014/main" id="{8F5803E6-9431-44F5-93C5-2C9B0390D0A7}"/>
              </a:ext>
            </a:extLst>
          </p:cNvPr>
          <p:cNvSpPr>
            <a:spLocks noGrp="1"/>
          </p:cNvSpPr>
          <p:nvPr>
            <p:ph sz="quarter" idx="13"/>
          </p:nvPr>
        </p:nvSpPr>
        <p:spPr>
          <a:xfrm>
            <a:off x="291060" y="1394086"/>
            <a:ext cx="11521440" cy="1055499"/>
          </a:xfrm>
        </p:spPr>
        <p:txBody>
          <a:bodyPr/>
          <a:lstStyle/>
          <a:p>
            <a:pPr marL="0" indent="0">
              <a:lnSpc>
                <a:spcPct val="100000"/>
              </a:lnSpc>
              <a:spcBef>
                <a:spcPts val="0"/>
              </a:spcBef>
              <a:buNone/>
            </a:pPr>
            <a:r>
              <a:rPr lang="ja-JP" altLang="en-US" sz="1400" dirty="0">
                <a:latin typeface="+mn-lt"/>
              </a:rPr>
              <a:t>依照以下步驟在 </a:t>
            </a:r>
            <a:r>
              <a:rPr lang="en-US" sz="1400" dirty="0" err="1">
                <a:latin typeface="+mn-lt"/>
              </a:rPr>
              <a:t>Marketo</a:t>
            </a:r>
            <a:r>
              <a:rPr lang="en-US" sz="1400" dirty="0">
                <a:latin typeface="+mn-lt"/>
              </a:rPr>
              <a:t> Nation </a:t>
            </a:r>
            <a:r>
              <a:rPr lang="ja-JP" altLang="en-US" sz="1400" dirty="0">
                <a:latin typeface="+mn-lt"/>
              </a:rPr>
              <a:t>中建立以下解決方案的支援案例：</a:t>
            </a:r>
            <a:r>
              <a:rPr lang="en-US" sz="1400" dirty="0">
                <a:latin typeface="+mn-lt"/>
              </a:rPr>
              <a:t> </a:t>
            </a:r>
          </a:p>
          <a:p>
            <a:pPr>
              <a:spcBef>
                <a:spcPts val="0"/>
              </a:spcBef>
            </a:pPr>
            <a:r>
              <a:rPr lang="en-US" sz="1400" b="1" dirty="0" err="1">
                <a:latin typeface="+mn-lt"/>
              </a:rPr>
              <a:t>Marketo</a:t>
            </a:r>
            <a:r>
              <a:rPr lang="en-US" sz="1400" b="1" dirty="0">
                <a:latin typeface="+mn-lt"/>
              </a:rPr>
              <a:t> Engage </a:t>
            </a:r>
          </a:p>
        </p:txBody>
      </p:sp>
      <p:graphicFrame>
        <p:nvGraphicFramePr>
          <p:cNvPr id="4" name="Table 7">
            <a:extLst>
              <a:ext uri="{FF2B5EF4-FFF2-40B4-BE49-F238E27FC236}">
                <a16:creationId xmlns:a16="http://schemas.microsoft.com/office/drawing/2014/main" id="{39C4A124-C46D-4417-A37C-3EB22CD86528}"/>
              </a:ext>
            </a:extLst>
          </p:cNvPr>
          <p:cNvGraphicFramePr>
            <a:graphicFrameLocks noGrp="1"/>
          </p:cNvGraphicFramePr>
          <p:nvPr>
            <p:extLst>
              <p:ext uri="{D42A27DB-BD31-4B8C-83A1-F6EECF244321}">
                <p14:modId xmlns:p14="http://schemas.microsoft.com/office/powerpoint/2010/main" val="1674423476"/>
              </p:ext>
            </p:extLst>
          </p:nvPr>
        </p:nvGraphicFramePr>
        <p:xfrm>
          <a:off x="637563" y="2187970"/>
          <a:ext cx="10888910" cy="4414166"/>
        </p:xfrm>
        <a:graphic>
          <a:graphicData uri="http://schemas.openxmlformats.org/drawingml/2006/table">
            <a:tbl>
              <a:tblPr firstRow="1" bandRow="1"/>
              <a:tblGrid>
                <a:gridCol w="1278109">
                  <a:extLst>
                    <a:ext uri="{9D8B030D-6E8A-4147-A177-3AD203B41FA5}">
                      <a16:colId xmlns:a16="http://schemas.microsoft.com/office/drawing/2014/main" val="888503124"/>
                    </a:ext>
                  </a:extLst>
                </a:gridCol>
                <a:gridCol w="9610801">
                  <a:extLst>
                    <a:ext uri="{9D8B030D-6E8A-4147-A177-3AD203B41FA5}">
                      <a16:colId xmlns:a16="http://schemas.microsoft.com/office/drawing/2014/main" val="575858807"/>
                    </a:ext>
                  </a:extLst>
                </a:gridCol>
              </a:tblGrid>
              <a:tr h="441416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ja-JP" altLang="en-US" sz="1200" dirty="0">
                          <a:solidFill>
                            <a:schemeClr val="bg1"/>
                          </a:solidFill>
                          <a:latin typeface="+mn-lt"/>
                        </a:rPr>
                        <a:t>動作</a:t>
                      </a:r>
                      <a:endParaRPr lang="en-US" sz="1200" dirty="0">
                        <a:solidFill>
                          <a:schemeClr val="bg1"/>
                        </a:solidFill>
                        <a:latin typeface="+mn-lt"/>
                      </a:endParaRPr>
                    </a:p>
                  </a:txBody>
                  <a:tcPr marL="90000" anchor="ctr">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spcBef>
                          <a:spcPts val="0"/>
                        </a:spcBef>
                        <a:spcAft>
                          <a:spcPts val="0"/>
                        </a:spcAft>
                      </a:pPr>
                      <a:r>
                        <a:rPr lang="ja-JP" altLang="en-US" sz="1400" b="0" dirty="0">
                          <a:solidFill>
                            <a:schemeClr val="tx1"/>
                          </a:solidFill>
                          <a:latin typeface="+mn-lt"/>
                        </a:rPr>
                        <a:t>瀏覽至「</a:t>
                      </a:r>
                      <a:r>
                        <a:rPr lang="en-US" sz="1400" b="0" dirty="0">
                          <a:solidFill>
                            <a:schemeClr val="tx1"/>
                          </a:solidFill>
                          <a:latin typeface="+mn-lt"/>
                        </a:rPr>
                        <a:t>Experience League S</a:t>
                      </a:r>
                      <a:r>
                        <a:rPr lang="ja-JP" altLang="en-US" sz="1400" b="0" dirty="0">
                          <a:solidFill>
                            <a:schemeClr val="tx1"/>
                          </a:solidFill>
                          <a:latin typeface="+mn-lt"/>
                        </a:rPr>
                        <a:t>提交支援服務單網站」或直接瀏覽至 </a:t>
                      </a:r>
                      <a:r>
                        <a:rPr lang="en-US" sz="1400" b="1" dirty="0">
                          <a:solidFill>
                            <a:schemeClr val="tx1"/>
                          </a:solidFill>
                          <a:latin typeface="+mn-lt"/>
                          <a:hlinkClick r:id="rId2"/>
                        </a:rPr>
                        <a:t>Marketing Nation </a:t>
                      </a:r>
                      <a:r>
                        <a:rPr lang="ja-JP" altLang="en-US" sz="1400" b="0" dirty="0">
                          <a:solidFill>
                            <a:schemeClr val="tx1"/>
                          </a:solidFill>
                          <a:latin typeface="+mn-lt"/>
                        </a:rPr>
                        <a:t>並登入</a:t>
                      </a:r>
                      <a:endParaRPr lang="en-US" sz="1400" b="0" dirty="0">
                        <a:solidFill>
                          <a:schemeClr val="tx1"/>
                        </a:solidFill>
                        <a:latin typeface="+mn-lt"/>
                      </a:endParaRPr>
                    </a:p>
                    <a:p>
                      <a:pPr marL="285750" marR="0" indent="-285750">
                        <a:spcBef>
                          <a:spcPts val="0"/>
                        </a:spcBef>
                        <a:spcAft>
                          <a:spcPts val="0"/>
                        </a:spcAft>
                        <a:buFont typeface="Arial" panose="020B0604020202020204" pitchFamily="34" charset="0"/>
                        <a:buChar char="•"/>
                      </a:pPr>
                      <a:r>
                        <a:rPr lang="zh-TW" altLang="en-US" sz="1400" b="0" dirty="0">
                          <a:solidFill>
                            <a:schemeClr val="tx1"/>
                          </a:solidFill>
                          <a:latin typeface="+mn-lt"/>
                        </a:rPr>
                        <a:t>按一下「支援」選項</a:t>
                      </a:r>
                      <a:endParaRPr lang="en-US" sz="1400" b="0" dirty="0">
                        <a:solidFill>
                          <a:schemeClr val="tx1"/>
                        </a:solidFill>
                        <a:latin typeface="+mn-lt"/>
                      </a:endParaRPr>
                    </a:p>
                    <a:p>
                      <a:pPr marL="285750" marR="0" indent="-285750">
                        <a:spcBef>
                          <a:spcPts val="0"/>
                        </a:spcBef>
                        <a:spcAft>
                          <a:spcPts val="0"/>
                        </a:spcAft>
                        <a:buFont typeface="Arial" panose="020B0604020202020204" pitchFamily="34" charset="0"/>
                        <a:buChar char="•"/>
                      </a:pPr>
                      <a:r>
                        <a:rPr lang="zh-TW" altLang="en-US" sz="1400" b="0" dirty="0">
                          <a:solidFill>
                            <a:schemeClr val="tx1"/>
                          </a:solidFill>
                          <a:latin typeface="+mn-lt"/>
                        </a:rPr>
                        <a:t>按一下「</a:t>
                      </a:r>
                      <a:r>
                        <a:rPr lang="zh-TW" altLang="en-US" sz="1400" b="1" dirty="0">
                          <a:solidFill>
                            <a:schemeClr val="tx1"/>
                          </a:solidFill>
                          <a:latin typeface="+mn-lt"/>
                        </a:rPr>
                        <a:t>開啟新案例</a:t>
                      </a:r>
                      <a:r>
                        <a:rPr lang="ja-JP" altLang="en-US" sz="1400" b="0" dirty="0">
                          <a:solidFill>
                            <a:schemeClr val="tx1"/>
                          </a:solidFill>
                          <a:latin typeface="+mn-lt"/>
                        </a:rPr>
                        <a:t>」按鈕</a:t>
                      </a:r>
                      <a:endParaRPr lang="en-US" sz="1400" b="0" dirty="0">
                        <a:solidFill>
                          <a:schemeClr val="tx1"/>
                        </a:solidFill>
                        <a:latin typeface="+mn-lt"/>
                      </a:endParaRPr>
                    </a:p>
                    <a:p>
                      <a:pPr marL="0" marR="0" indent="0">
                        <a:spcBef>
                          <a:spcPts val="0"/>
                        </a:spcBef>
                        <a:spcAft>
                          <a:spcPts val="0"/>
                        </a:spcAft>
                        <a:buFont typeface="Arial" panose="020B0604020202020204" pitchFamily="34" charset="0"/>
                        <a:buNone/>
                      </a:pPr>
                      <a:endParaRPr lang="en-US" sz="1400" b="0" dirty="0">
                        <a:solidFill>
                          <a:schemeClr val="tx1"/>
                        </a:solidFill>
                        <a:latin typeface="+mn-lt"/>
                      </a:endParaRPr>
                    </a:p>
                    <a:p>
                      <a:pPr marL="0" indent="0" fontAlgn="base">
                        <a:buFont typeface="Arial" panose="020B0604020202020204" pitchFamily="34" charset="0"/>
                        <a:buNone/>
                      </a:pPr>
                      <a:r>
                        <a:rPr lang="zh-TW" altLang="en-US" sz="1350" b="0" dirty="0">
                          <a:solidFill>
                            <a:schemeClr val="tx1"/>
                          </a:solidFill>
                          <a:latin typeface="Adobe Clean Light"/>
                        </a:rPr>
                        <a:t>在表單中填寫以下資訊</a:t>
                      </a:r>
                      <a:r>
                        <a:rPr lang="en-US" altLang="zh-TW" sz="1350" b="0" dirty="0">
                          <a:solidFill>
                            <a:schemeClr val="tx1"/>
                          </a:solidFill>
                          <a:latin typeface="Adobe Clean Light"/>
                        </a:rPr>
                        <a:t>/</a:t>
                      </a:r>
                      <a:r>
                        <a:rPr lang="zh-TW" altLang="en-US" sz="1350" b="0" dirty="0">
                          <a:solidFill>
                            <a:schemeClr val="tx1"/>
                          </a:solidFill>
                          <a:latin typeface="Adobe Clean Light"/>
                        </a:rPr>
                        <a:t>詳細資料</a:t>
                      </a:r>
                      <a:endParaRPr lang="en-US" sz="1350" b="0" dirty="0">
                        <a:solidFill>
                          <a:schemeClr val="tx1"/>
                        </a:solidFill>
                        <a:latin typeface="Adobe Clean Light"/>
                      </a:endParaRPr>
                    </a:p>
                    <a:p>
                      <a:pPr marL="171450" indent="-171450">
                        <a:buFont typeface="Arial" panose="020B0604020202020204" pitchFamily="34" charset="0"/>
                        <a:buChar char="•"/>
                      </a:pPr>
                      <a:r>
                        <a:rPr lang="ja-JP" altLang="en-US" sz="1350" b="0" dirty="0">
                          <a:solidFill>
                            <a:schemeClr val="tx1"/>
                          </a:solidFill>
                          <a:latin typeface="Adobe Clean Light" panose="020B0303020404020204" pitchFamily="34" charset="0"/>
                        </a:rPr>
                        <a:t>主旨</a:t>
                      </a:r>
                      <a:endParaRPr lang="en-GB"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ja-JP" altLang="en-US" sz="1350" b="0" dirty="0">
                          <a:solidFill>
                            <a:schemeClr val="tx1"/>
                          </a:solidFill>
                          <a:latin typeface="Adobe Clean Light" panose="020B0303020404020204" pitchFamily="34" charset="0"/>
                        </a:rPr>
                        <a:t>說明</a:t>
                      </a:r>
                      <a:endParaRPr lang="en-GB"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ja-JP" altLang="en-US" sz="1350" b="0" dirty="0">
                          <a:solidFill>
                            <a:schemeClr val="tx1"/>
                          </a:solidFill>
                          <a:latin typeface="Adobe Clean Light" panose="020B0303020404020204" pitchFamily="34" charset="0"/>
                        </a:rPr>
                        <a:t>優先順序</a:t>
                      </a:r>
                      <a:endParaRPr lang="en-GB"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ja-JP" altLang="en-US" sz="1350" b="0" dirty="0">
                          <a:solidFill>
                            <a:schemeClr val="tx1"/>
                          </a:solidFill>
                          <a:latin typeface="Adobe Clean Light" panose="020B0303020404020204" pitchFamily="34" charset="0"/>
                        </a:rPr>
                        <a:t>案例類型</a:t>
                      </a:r>
                      <a:endParaRPr lang="en-GB"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ja-JP" altLang="en-US" sz="1350" b="0" dirty="0">
                          <a:solidFill>
                            <a:schemeClr val="tx1"/>
                          </a:solidFill>
                          <a:latin typeface="Adobe Clean Light" panose="020B0303020404020204" pitchFamily="34" charset="0"/>
                        </a:rPr>
                        <a:t>案例問題 </a:t>
                      </a:r>
                      <a:endParaRPr lang="pl-PL" altLang="ja-JP"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ja-JP" altLang="en-US" sz="1350" b="0" dirty="0">
                          <a:solidFill>
                            <a:schemeClr val="tx1"/>
                          </a:solidFill>
                          <a:latin typeface="Adobe Clean Light" panose="020B0303020404020204" pitchFamily="34" charset="0"/>
                        </a:rPr>
                        <a:t>案例子問題</a:t>
                      </a:r>
                      <a:endParaRPr lang="en-GB"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zh-TW" altLang="en-US" sz="1350" b="0" dirty="0">
                          <a:solidFill>
                            <a:schemeClr val="tx1"/>
                          </a:solidFill>
                          <a:latin typeface="Adobe Clean Light" panose="020B0303020404020204" pitchFamily="34" charset="0"/>
                        </a:rPr>
                        <a:t>執行個體 </a:t>
                      </a:r>
                      <a:r>
                        <a:rPr lang="en-US" altLang="zh-TW" sz="1350" b="0" dirty="0">
                          <a:solidFill>
                            <a:schemeClr val="tx1"/>
                          </a:solidFill>
                          <a:latin typeface="Adobe Clean Light" panose="020B0303020404020204" pitchFamily="34" charset="0"/>
                        </a:rPr>
                        <a:t>(</a:t>
                      </a:r>
                      <a:r>
                        <a:rPr lang="zh-TW" altLang="en-US" sz="1350" b="0" dirty="0">
                          <a:solidFill>
                            <a:schemeClr val="tx1"/>
                          </a:solidFill>
                          <a:latin typeface="Adobe Clean Light" panose="020B0303020404020204" pitchFamily="34" charset="0"/>
                        </a:rPr>
                        <a:t>如適用的話</a:t>
                      </a:r>
                      <a:r>
                        <a:rPr lang="en-US" altLang="zh-TW" sz="1350" b="0" dirty="0">
                          <a:solidFill>
                            <a:schemeClr val="tx1"/>
                          </a:solidFill>
                          <a:latin typeface="Adobe Clean Light" panose="020B0303020404020204" pitchFamily="34" charset="0"/>
                        </a:rPr>
                        <a:t>) </a:t>
                      </a:r>
                      <a:endParaRPr lang="pl-PL" altLang="zh-TW"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zh-TW" altLang="en-US" sz="1350" b="0" dirty="0">
                          <a:solidFill>
                            <a:schemeClr val="tx1"/>
                          </a:solidFill>
                          <a:latin typeface="Adobe Clean Light" panose="020B0303020404020204" pitchFamily="34" charset="0"/>
                        </a:rPr>
                        <a:t>電子郵件副本清單</a:t>
                      </a:r>
                      <a:endParaRPr lang="pl-PL" altLang="zh-TW"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zh-TW" altLang="en-US" sz="1350" b="0" dirty="0">
                          <a:solidFill>
                            <a:schemeClr val="tx1"/>
                          </a:solidFill>
                          <a:latin typeface="Adobe Clean Light" panose="020B0303020404020204" pitchFamily="34" charset="0"/>
                        </a:rPr>
                        <a:t>遠端存取權限</a:t>
                      </a:r>
                      <a:endParaRPr lang="pl-PL" altLang="zh-TW" sz="1350" b="0" dirty="0">
                        <a:solidFill>
                          <a:schemeClr val="tx1"/>
                        </a:solidFill>
                        <a:latin typeface="Adobe Clean Light" panose="020B0303020404020204" pitchFamily="34" charset="0"/>
                      </a:endParaRPr>
                    </a:p>
                    <a:p>
                      <a:pPr marL="171450" indent="-171450">
                        <a:buFont typeface="Arial" panose="020B0604020202020204" pitchFamily="34" charset="0"/>
                        <a:buChar char="•"/>
                      </a:pPr>
                      <a:r>
                        <a:rPr lang="ja-JP" altLang="en-US" sz="1350" b="0" dirty="0">
                          <a:solidFill>
                            <a:schemeClr val="tx1"/>
                          </a:solidFill>
                          <a:latin typeface="Adobe Clean Light" panose="020B0303020404020204" pitchFamily="34" charset="0"/>
                        </a:rPr>
                        <a:t>螢幕擷圖</a:t>
                      </a:r>
                      <a:r>
                        <a:rPr lang="en-GB" sz="1350" b="0" dirty="0">
                          <a:solidFill>
                            <a:schemeClr val="tx1"/>
                          </a:solidFill>
                          <a:latin typeface="Adobe Clean Light" panose="020B0303020404020204" pitchFamily="34" charset="0"/>
                        </a:rPr>
                        <a:t> </a:t>
                      </a:r>
                    </a:p>
                    <a:p>
                      <a:pPr marL="0" indent="0" fontAlgn="base">
                        <a:buFont typeface="Arial" panose="020B0604020202020204" pitchFamily="34" charset="0"/>
                        <a:buNone/>
                      </a:pPr>
                      <a:endParaRPr lang="en-US" sz="1350" b="0" dirty="0">
                        <a:solidFill>
                          <a:schemeClr val="tx1"/>
                        </a:solidFill>
                        <a:latin typeface="+mn-lt"/>
                      </a:endParaRPr>
                    </a:p>
                    <a:p>
                      <a:pPr marL="0" indent="0" fontAlgn="base">
                        <a:buFont typeface="Arial" panose="020B0604020202020204" pitchFamily="34" charset="0"/>
                        <a:buNone/>
                      </a:pPr>
                      <a:endParaRPr lang="en-US" sz="1350" b="0" dirty="0">
                        <a:solidFill>
                          <a:schemeClr val="tx1"/>
                        </a:solidFill>
                        <a:latin typeface="+mn-lt"/>
                      </a:endParaRPr>
                    </a:p>
                    <a:p>
                      <a:pPr marL="0" indent="0" fontAlgn="base">
                        <a:buFont typeface="Arial" panose="020B0604020202020204" pitchFamily="34" charset="0"/>
                        <a:buNone/>
                      </a:pPr>
                      <a:r>
                        <a:rPr lang="zh-TW" altLang="en-US" sz="1350" b="0" dirty="0">
                          <a:solidFill>
                            <a:schemeClr val="tx1"/>
                          </a:solidFill>
                          <a:latin typeface="Adobe Clean Light" panose="020B0303020404020204" pitchFamily="34" charset="0"/>
                        </a:rPr>
                        <a:t>如何使用的影片逐步解說</a:t>
                      </a:r>
                      <a:endParaRPr lang="en-US" sz="1350" b="0" dirty="0">
                        <a:solidFill>
                          <a:schemeClr val="tx1"/>
                        </a:solidFill>
                        <a:latin typeface="Adobe Clean Light" panose="020B0303020404020204" pitchFamily="34" charset="0"/>
                      </a:endParaRPr>
                    </a:p>
                    <a:p>
                      <a:pPr marL="0" indent="0" fontAlgn="base">
                        <a:buFont typeface="Arial" panose="020B0604020202020204" pitchFamily="34" charset="0"/>
                        <a:buNone/>
                      </a:pPr>
                      <a:r>
                        <a:rPr lang="ja-JP" altLang="en-US" sz="1350" b="0" dirty="0">
                          <a:solidFill>
                            <a:schemeClr val="tx1"/>
                          </a:solidFill>
                          <a:latin typeface="Adobe Clean Light" panose="020B0303020404020204" pitchFamily="34" charset="0"/>
                        </a:rPr>
                        <a:t>您可以在</a:t>
                      </a:r>
                      <a:r>
                        <a:rPr lang="ja-JP" altLang="en-US" sz="1350" b="0" dirty="0">
                          <a:solidFill>
                            <a:schemeClr val="tx1"/>
                          </a:solidFill>
                          <a:latin typeface="Adobe Clean Light" panose="020B0303020404020204" pitchFamily="34" charset="0"/>
                          <a:hlinkClick r:id="rId3"/>
                        </a:rPr>
                        <a:t>這裡</a:t>
                      </a:r>
                      <a:r>
                        <a:rPr lang="zh-TW" altLang="en-US" sz="1350" b="0" dirty="0">
                          <a:solidFill>
                            <a:schemeClr val="tx1"/>
                          </a:solidFill>
                          <a:latin typeface="Adobe Clean Light" panose="020B0303020404020204" pitchFamily="34" charset="0"/>
                        </a:rPr>
                        <a:t>找到支援入口網站</a:t>
                      </a:r>
                      <a:endParaRPr lang="en-US" sz="1350" b="0" dirty="0">
                        <a:solidFill>
                          <a:schemeClr val="tx1"/>
                        </a:solidFill>
                        <a:latin typeface="Adobe Clean Light" panose="020B0303020404020204" pitchFamily="34" charset="0"/>
                      </a:endParaRPr>
                    </a:p>
                  </a:txBody>
                  <a:tcPr marL="90000" marR="90000">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9359884"/>
                  </a:ext>
                </a:extLst>
              </a:tr>
            </a:tbl>
          </a:graphicData>
        </a:graphic>
      </p:graphicFrame>
      <p:sp>
        <p:nvSpPr>
          <p:cNvPr id="8" name="TextBox 7">
            <a:extLst>
              <a:ext uri="{FF2B5EF4-FFF2-40B4-BE49-F238E27FC236}">
                <a16:creationId xmlns:a16="http://schemas.microsoft.com/office/drawing/2014/main" id="{A3707CF2-B7AB-47FB-82D3-BAEA1BA17DD4}"/>
              </a:ext>
            </a:extLst>
          </p:cNvPr>
          <p:cNvSpPr txBox="1"/>
          <p:nvPr/>
        </p:nvSpPr>
        <p:spPr>
          <a:xfrm>
            <a:off x="1704363" y="6340049"/>
            <a:ext cx="9754998" cy="246221"/>
          </a:xfrm>
          <a:prstGeom prst="rect">
            <a:avLst/>
          </a:prstGeom>
          <a:noFill/>
        </p:spPr>
        <p:txBody>
          <a:bodyPr wrap="square">
            <a:spAutoFit/>
          </a:bodyPr>
          <a:lstStyle/>
          <a:p>
            <a:pPr marL="225425">
              <a:lnSpc>
                <a:spcPct val="100000"/>
              </a:lnSpc>
            </a:pPr>
            <a:r>
              <a:rPr lang="ja-JP" altLang="en-US" sz="1000" i="1" dirty="0"/>
              <a:t>直接存取 </a:t>
            </a:r>
            <a:r>
              <a:rPr lang="en-US" sz="1000" i="1" dirty="0">
                <a:hlinkClick r:id="rId2"/>
              </a:rPr>
              <a:t>Adobe </a:t>
            </a:r>
            <a:r>
              <a:rPr lang="en-US" sz="1000" i="1" dirty="0" err="1">
                <a:hlinkClick r:id="rId2"/>
              </a:rPr>
              <a:t>Marketo</a:t>
            </a:r>
            <a:r>
              <a:rPr lang="en-US" sz="1000" i="1" dirty="0">
                <a:hlinkClick r:id="rId2"/>
              </a:rPr>
              <a:t> Engage </a:t>
            </a:r>
            <a:r>
              <a:rPr lang="ja-JP" altLang="en-US" sz="1000" i="1" dirty="0">
                <a:hlinkClick r:id="rId2"/>
              </a:rPr>
              <a:t>支援入口網站</a:t>
            </a:r>
            <a:endParaRPr lang="en-US" sz="1000" i="1" dirty="0"/>
          </a:p>
        </p:txBody>
      </p:sp>
      <p:pic>
        <p:nvPicPr>
          <p:cNvPr id="11" name="Picture 10">
            <a:extLst>
              <a:ext uri="{FF2B5EF4-FFF2-40B4-BE49-F238E27FC236}">
                <a16:creationId xmlns:a16="http://schemas.microsoft.com/office/drawing/2014/main" id="{78983D46-B92D-440A-A5F9-AF2E56B9E9A4}"/>
              </a:ext>
            </a:extLst>
          </p:cNvPr>
          <p:cNvPicPr>
            <a:picLocks noChangeAspect="1"/>
          </p:cNvPicPr>
          <p:nvPr/>
        </p:nvPicPr>
        <p:blipFill>
          <a:blip r:embed="rId4"/>
          <a:stretch>
            <a:fillRect/>
          </a:stretch>
        </p:blipFill>
        <p:spPr>
          <a:xfrm>
            <a:off x="6492247" y="2800735"/>
            <a:ext cx="3271188" cy="16473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AD689-C223-4559-89BE-043FA5F2684C}"/>
              </a:ext>
            </a:extLst>
          </p:cNvPr>
          <p:cNvPicPr>
            <a:picLocks noChangeAspect="1"/>
          </p:cNvPicPr>
          <p:nvPr/>
        </p:nvPicPr>
        <p:blipFill>
          <a:blip r:embed="rId5"/>
          <a:stretch>
            <a:fillRect/>
          </a:stretch>
        </p:blipFill>
        <p:spPr>
          <a:xfrm>
            <a:off x="9307776" y="3721484"/>
            <a:ext cx="2023602" cy="1608752"/>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application, Teams&#10;&#10;Description automatically generated">
            <a:extLst>
              <a:ext uri="{FF2B5EF4-FFF2-40B4-BE49-F238E27FC236}">
                <a16:creationId xmlns:a16="http://schemas.microsoft.com/office/drawing/2014/main" id="{702E5C0A-B16E-416D-A4EE-4150B9FF0E3D}"/>
              </a:ext>
            </a:extLst>
          </p:cNvPr>
          <p:cNvPicPr>
            <a:picLocks noChangeAspect="1"/>
          </p:cNvPicPr>
          <p:nvPr/>
        </p:nvPicPr>
        <p:blipFill>
          <a:blip r:embed="rId6"/>
          <a:stretch>
            <a:fillRect/>
          </a:stretch>
        </p:blipFill>
        <p:spPr>
          <a:xfrm>
            <a:off x="5605789" y="4495102"/>
            <a:ext cx="3912402" cy="19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2229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與 Adobe 客戶支援人員互動</a:t>
            </a:r>
          </a:p>
        </p:txBody>
      </p:sp>
      <p:grpSp>
        <p:nvGrpSpPr>
          <p:cNvPr id="6" name="Group 5">
            <a:extLst>
              <a:ext uri="{FF2B5EF4-FFF2-40B4-BE49-F238E27FC236}">
                <a16:creationId xmlns:a16="http://schemas.microsoft.com/office/drawing/2014/main" id="{1E67A54F-0D16-49B7-8116-75E84EBE3648}"/>
              </a:ext>
            </a:extLst>
          </p:cNvPr>
          <p:cNvGrpSpPr/>
          <p:nvPr/>
        </p:nvGrpSpPr>
        <p:grpSpPr>
          <a:xfrm>
            <a:off x="370668" y="1957894"/>
            <a:ext cx="3672000" cy="4442903"/>
            <a:chOff x="370668" y="2018857"/>
            <a:chExt cx="3672000" cy="4442903"/>
          </a:xfrm>
        </p:grpSpPr>
        <p:sp>
          <p:nvSpPr>
            <p:cNvPr id="73" name="Rectangle: Rounded Corners 72">
              <a:extLst>
                <a:ext uri="{FF2B5EF4-FFF2-40B4-BE49-F238E27FC236}">
                  <a16:creationId xmlns:a16="http://schemas.microsoft.com/office/drawing/2014/main" id="{467AD2AF-D995-4115-A490-55F43F3A2F17}"/>
                </a:ext>
              </a:extLst>
            </p:cNvPr>
            <p:cNvSpPr/>
            <p:nvPr/>
          </p:nvSpPr>
          <p:spPr>
            <a:xfrm>
              <a:off x="370668"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75" name="Applications">
              <a:extLst>
                <a:ext uri="{FF2B5EF4-FFF2-40B4-BE49-F238E27FC236}">
                  <a16:creationId xmlns:a16="http://schemas.microsoft.com/office/drawing/2014/main" id="{88695C09-59CA-41D4-8BC2-D2A0275998ED}"/>
                </a:ext>
              </a:extLst>
            </p:cNvPr>
            <p:cNvSpPr txBox="1"/>
            <p:nvPr/>
          </p:nvSpPr>
          <p:spPr>
            <a:xfrm>
              <a:off x="496668" y="3212988"/>
              <a:ext cx="3420000" cy="458258"/>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zh-TW" sz="1600">
                  <a:latin typeface="+mj-lt"/>
                </a:rPr>
                <a:t>誰可以聯絡 Adobe</a:t>
              </a:r>
            </a:p>
            <a:p>
              <a:pPr algn="ctr"/>
              <a:r>
                <a:rPr lang="zh-TW" sz="1600">
                  <a:latin typeface="+mj-lt"/>
                </a:rPr>
                <a:t>支援？</a:t>
              </a:r>
            </a:p>
          </p:txBody>
        </p:sp>
        <p:sp>
          <p:nvSpPr>
            <p:cNvPr id="76" name="Rectangle 75">
              <a:extLst>
                <a:ext uri="{FF2B5EF4-FFF2-40B4-BE49-F238E27FC236}">
                  <a16:creationId xmlns:a16="http://schemas.microsoft.com/office/drawing/2014/main" id="{09DF938A-5456-48D0-BF41-7B8787FAACAB}"/>
                </a:ext>
              </a:extLst>
            </p:cNvPr>
            <p:cNvSpPr/>
            <p:nvPr/>
          </p:nvSpPr>
          <p:spPr>
            <a:xfrm>
              <a:off x="496668" y="3756838"/>
              <a:ext cx="3420000" cy="2569934"/>
            </a:xfrm>
            <a:prstGeom prst="rect">
              <a:avLst/>
            </a:prstGeom>
          </p:spPr>
          <p:txBody>
            <a:bodyPr wrap="square">
              <a:spAutoFit/>
            </a:bodyPr>
            <a:lstStyle/>
            <a:p>
              <a:pPr>
                <a:spcAft>
                  <a:spcPts val="300"/>
                </a:spcAft>
                <a:buClr>
                  <a:srgbClr val="000000">
                    <a:lumMod val="85000"/>
                    <a:lumOff val="15000"/>
                  </a:srgbClr>
                </a:buClr>
                <a:defRPr/>
              </a:pPr>
              <a:r>
                <a:rPr lang="zh-TW" sz="1200">
                  <a:solidFill>
                    <a:srgbClr val="2C2C2C"/>
                  </a:solidFill>
                </a:rPr>
                <a:t>Adobe 將您的資料安全性與保護列為最高順序。為確保達成此目的，我們鼓勵您將組織內的某些人員指定為</a:t>
              </a:r>
              <a:r>
                <a:rPr lang="zh-TW" sz="1200">
                  <a:solidFill>
                    <a:srgbClr val="00B0F0"/>
                  </a:solidFill>
                  <a:hlinkClick r:id="rId2">
                    <a:extLst>
                      <a:ext uri="{A12FA001-AC4F-418D-AE19-62706E023703}">
                        <ahyp:hlinkClr xmlns:ahyp="http://schemas.microsoft.com/office/drawing/2018/hyperlinkcolor" val="tx"/>
                      </a:ext>
                    </a:extLst>
                  </a:hlinkClick>
                </a:rPr>
                <a:t>指定的支援聯絡人</a:t>
              </a:r>
              <a:r>
                <a:rPr lang="zh-TW" sz="1200">
                  <a:solidFill>
                    <a:srgbClr val="2C2C2C"/>
                  </a:solidFill>
                </a:rPr>
                <a:t>，讓他們擁有完整的產品存取權並接受相關訓練，回答實施的基本問題。 </a:t>
              </a:r>
            </a:p>
            <a:p>
              <a:pPr marL="228600" indent="-228600">
                <a:spcAft>
                  <a:spcPts val="300"/>
                </a:spcAft>
                <a:buClr>
                  <a:srgbClr val="000000">
                    <a:lumMod val="85000"/>
                    <a:lumOff val="15000"/>
                  </a:srgbClr>
                </a:buClr>
                <a:buFont typeface="Arial" panose="020B0604020202020204" pitchFamily="34" charset="0"/>
                <a:buChar char="•"/>
                <a:defRPr/>
              </a:pPr>
              <a:r>
                <a:rPr lang="zh-TW" sz="1200">
                  <a:solidFill>
                    <a:srgbClr val="2C2C2C"/>
                  </a:solidFill>
                </a:rPr>
                <a:t>只有指定的支援聯絡人將有權討論資料並對帳戶設定進行必要的變更。</a:t>
              </a:r>
            </a:p>
            <a:p>
              <a:pPr marL="228600" indent="-228600">
                <a:spcAft>
                  <a:spcPts val="300"/>
                </a:spcAft>
                <a:buClr>
                  <a:srgbClr val="000000">
                    <a:lumMod val="85000"/>
                    <a:lumOff val="15000"/>
                  </a:srgbClr>
                </a:buClr>
                <a:buFont typeface="Arial" panose="020B0604020202020204" pitchFamily="34" charset="0"/>
                <a:buChar char="•"/>
                <a:defRPr/>
              </a:pPr>
              <a:r>
                <a:rPr lang="zh-TW" sz="1200">
                  <a:solidFill>
                    <a:srgbClr val="2C2C2C"/>
                  </a:solidFill>
                </a:rPr>
                <a:t>無指定的支援聯絡人授權的人員可以聯絡支援團隊，但將會導向線上說明/論壇。</a:t>
              </a:r>
              <a:endParaRPr lang="en-US" sz="1400">
                <a:solidFill>
                  <a:srgbClr val="2C2C2C"/>
                </a:solidFill>
              </a:endParaRPr>
            </a:p>
          </p:txBody>
        </p:sp>
        <p:grpSp>
          <p:nvGrpSpPr>
            <p:cNvPr id="74" name="Group 73">
              <a:extLst>
                <a:ext uri="{FF2B5EF4-FFF2-40B4-BE49-F238E27FC236}">
                  <a16:creationId xmlns:a16="http://schemas.microsoft.com/office/drawing/2014/main" id="{6C988D8A-1267-478E-969F-D94BEE14061C}"/>
                </a:ext>
              </a:extLst>
            </p:cNvPr>
            <p:cNvGrpSpPr/>
            <p:nvPr/>
          </p:nvGrpSpPr>
          <p:grpSpPr>
            <a:xfrm>
              <a:off x="1666668" y="2018857"/>
              <a:ext cx="1080000" cy="1080000"/>
              <a:chOff x="4335969" y="2307774"/>
              <a:chExt cx="1371948" cy="1371948"/>
            </a:xfrm>
          </p:grpSpPr>
          <p:grpSp>
            <p:nvGrpSpPr>
              <p:cNvPr id="77" name="Group 76">
                <a:extLst>
                  <a:ext uri="{FF2B5EF4-FFF2-40B4-BE49-F238E27FC236}">
                    <a16:creationId xmlns:a16="http://schemas.microsoft.com/office/drawing/2014/main" id="{9046B7EB-B5EB-425F-BB47-0C64060487B8}"/>
                  </a:ext>
                </a:extLst>
              </p:cNvPr>
              <p:cNvGrpSpPr/>
              <p:nvPr/>
            </p:nvGrpSpPr>
            <p:grpSpPr>
              <a:xfrm>
                <a:off x="4335969" y="2307774"/>
                <a:ext cx="1371948" cy="1371948"/>
                <a:chOff x="5378677" y="2730500"/>
                <a:chExt cx="2095500" cy="2095500"/>
              </a:xfrm>
            </p:grpSpPr>
            <p:sp>
              <p:nvSpPr>
                <p:cNvPr id="79" name="Oval 78">
                  <a:extLst>
                    <a:ext uri="{FF2B5EF4-FFF2-40B4-BE49-F238E27FC236}">
                      <a16:creationId xmlns:a16="http://schemas.microsoft.com/office/drawing/2014/main" id="{800E5CD4-07CA-4478-954C-B5F59F0346FB}"/>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0" name="Oval 79">
                  <a:extLst>
                    <a:ext uri="{FF2B5EF4-FFF2-40B4-BE49-F238E27FC236}">
                      <a16:creationId xmlns:a16="http://schemas.microsoft.com/office/drawing/2014/main" id="{0E08CA2C-EAA0-45E9-82E9-4DAF1E4F970A}"/>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8" name="Oval 77">
                <a:extLst>
                  <a:ext uri="{FF2B5EF4-FFF2-40B4-BE49-F238E27FC236}">
                    <a16:creationId xmlns:a16="http://schemas.microsoft.com/office/drawing/2014/main" id="{7BC1F51E-726C-40E4-A9A4-418211BE3153}"/>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5" name="Group 4">
            <a:extLst>
              <a:ext uri="{FF2B5EF4-FFF2-40B4-BE49-F238E27FC236}">
                <a16:creationId xmlns:a16="http://schemas.microsoft.com/office/drawing/2014/main" id="{13910C65-882F-4D22-9E1C-993CDBBB716D}"/>
              </a:ext>
            </a:extLst>
          </p:cNvPr>
          <p:cNvGrpSpPr/>
          <p:nvPr/>
        </p:nvGrpSpPr>
        <p:grpSpPr>
          <a:xfrm>
            <a:off x="4259998" y="1957894"/>
            <a:ext cx="3672000" cy="4442903"/>
            <a:chOff x="4259999" y="2018857"/>
            <a:chExt cx="3672000" cy="4442903"/>
          </a:xfrm>
        </p:grpSpPr>
        <p:sp>
          <p:nvSpPr>
            <p:cNvPr id="63" name="Rectangle: Rounded Corners 62">
              <a:extLst>
                <a:ext uri="{FF2B5EF4-FFF2-40B4-BE49-F238E27FC236}">
                  <a16:creationId xmlns:a16="http://schemas.microsoft.com/office/drawing/2014/main" id="{0ACE4051-4793-4CB7-ABA2-DD4242F8D881}"/>
                </a:ext>
              </a:extLst>
            </p:cNvPr>
            <p:cNvSpPr/>
            <p:nvPr/>
          </p:nvSpPr>
          <p:spPr>
            <a:xfrm>
              <a:off x="425999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67" name="Applications">
              <a:extLst>
                <a:ext uri="{FF2B5EF4-FFF2-40B4-BE49-F238E27FC236}">
                  <a16:creationId xmlns:a16="http://schemas.microsoft.com/office/drawing/2014/main" id="{8ACE338E-DD92-479D-858B-3BBC6C1E4AAC}"/>
                </a:ext>
              </a:extLst>
            </p:cNvPr>
            <p:cNvSpPr txBox="1"/>
            <p:nvPr/>
          </p:nvSpPr>
          <p:spPr>
            <a:xfrm>
              <a:off x="4385999" y="3212988"/>
              <a:ext cx="3420000" cy="458258"/>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zh-TW" sz="1600">
                  <a:latin typeface="+mj-lt"/>
                </a:rPr>
                <a:t>修改或新增指定的</a:t>
              </a:r>
            </a:p>
            <a:p>
              <a:pPr algn="ctr"/>
              <a:r>
                <a:rPr lang="zh-TW" sz="1600">
                  <a:latin typeface="+mj-lt"/>
                </a:rPr>
                <a:t>支援聯絡人</a:t>
              </a:r>
            </a:p>
          </p:txBody>
        </p:sp>
        <p:sp>
          <p:nvSpPr>
            <p:cNvPr id="68" name="Rectangle 67">
              <a:extLst>
                <a:ext uri="{FF2B5EF4-FFF2-40B4-BE49-F238E27FC236}">
                  <a16:creationId xmlns:a16="http://schemas.microsoft.com/office/drawing/2014/main" id="{F55366C7-0E51-4B1D-B0EA-8421EAAC4EB2}"/>
                </a:ext>
              </a:extLst>
            </p:cNvPr>
            <p:cNvSpPr/>
            <p:nvPr/>
          </p:nvSpPr>
          <p:spPr>
            <a:xfrm>
              <a:off x="4385999" y="3756838"/>
              <a:ext cx="3420000" cy="1015663"/>
            </a:xfrm>
            <a:prstGeom prst="rect">
              <a:avLst/>
            </a:prstGeom>
          </p:spPr>
          <p:txBody>
            <a:bodyPr wrap="square">
              <a:spAutoFit/>
            </a:bodyPr>
            <a:lstStyle/>
            <a:p>
              <a:pPr>
                <a:spcAft>
                  <a:spcPts val="300"/>
                </a:spcAft>
                <a:buClr>
                  <a:srgbClr val="000000">
                    <a:lumMod val="85000"/>
                    <a:lumOff val="15000"/>
                  </a:srgbClr>
                </a:buClr>
                <a:defRPr/>
              </a:pPr>
              <a:r>
                <a:rPr lang="zh-TW" sz="1200">
                  <a:solidFill>
                    <a:srgbClr val="2C2C2C"/>
                  </a:solidFill>
                </a:rPr>
                <a:t>只有現有指定的支援聯絡人可以取得同一組織內現有指定的支援聯絡人清單的任何變更。透過電話或電子郵件聯絡客戶支援，以新增/移除用戶。</a:t>
              </a:r>
            </a:p>
          </p:txBody>
        </p:sp>
        <p:grpSp>
          <p:nvGrpSpPr>
            <p:cNvPr id="65" name="Group 64">
              <a:extLst>
                <a:ext uri="{FF2B5EF4-FFF2-40B4-BE49-F238E27FC236}">
                  <a16:creationId xmlns:a16="http://schemas.microsoft.com/office/drawing/2014/main" id="{A03FF7E3-29A7-41CA-B0D2-E8C179BD29F4}"/>
                </a:ext>
              </a:extLst>
            </p:cNvPr>
            <p:cNvGrpSpPr/>
            <p:nvPr/>
          </p:nvGrpSpPr>
          <p:grpSpPr>
            <a:xfrm>
              <a:off x="5555999" y="2018857"/>
              <a:ext cx="1080000" cy="1080000"/>
              <a:chOff x="4335969" y="2307774"/>
              <a:chExt cx="1371948" cy="1371948"/>
            </a:xfrm>
          </p:grpSpPr>
          <p:grpSp>
            <p:nvGrpSpPr>
              <p:cNvPr id="69" name="Group 68">
                <a:extLst>
                  <a:ext uri="{FF2B5EF4-FFF2-40B4-BE49-F238E27FC236}">
                    <a16:creationId xmlns:a16="http://schemas.microsoft.com/office/drawing/2014/main" id="{222BEA75-F8E3-46BF-AE54-393DB1CDD1C8}"/>
                  </a:ext>
                </a:extLst>
              </p:cNvPr>
              <p:cNvGrpSpPr/>
              <p:nvPr/>
            </p:nvGrpSpPr>
            <p:grpSpPr>
              <a:xfrm>
                <a:off x="4335969" y="2307774"/>
                <a:ext cx="1371948" cy="1371948"/>
                <a:chOff x="5378677" y="2730500"/>
                <a:chExt cx="2095500" cy="2095500"/>
              </a:xfrm>
            </p:grpSpPr>
            <p:sp>
              <p:nvSpPr>
                <p:cNvPr id="71" name="Oval 70">
                  <a:extLst>
                    <a:ext uri="{FF2B5EF4-FFF2-40B4-BE49-F238E27FC236}">
                      <a16:creationId xmlns:a16="http://schemas.microsoft.com/office/drawing/2014/main" id="{89A85624-9DC3-49F5-88A4-C3BAB86E1AE6}"/>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72" name="Oval 71">
                  <a:extLst>
                    <a:ext uri="{FF2B5EF4-FFF2-40B4-BE49-F238E27FC236}">
                      <a16:creationId xmlns:a16="http://schemas.microsoft.com/office/drawing/2014/main" id="{A0AA2F82-47A4-443C-9B4C-4A7E889E6AB5}"/>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70" name="Oval 69">
                <a:extLst>
                  <a:ext uri="{FF2B5EF4-FFF2-40B4-BE49-F238E27FC236}">
                    <a16:creationId xmlns:a16="http://schemas.microsoft.com/office/drawing/2014/main" id="{D9E745F6-25BB-4B42-8CE7-40039D62657D}"/>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grpSp>
        <p:nvGrpSpPr>
          <p:cNvPr id="4" name="Group 3">
            <a:extLst>
              <a:ext uri="{FF2B5EF4-FFF2-40B4-BE49-F238E27FC236}">
                <a16:creationId xmlns:a16="http://schemas.microsoft.com/office/drawing/2014/main" id="{7840771C-7212-4105-94EA-3D6EED0D6F58}"/>
              </a:ext>
            </a:extLst>
          </p:cNvPr>
          <p:cNvGrpSpPr/>
          <p:nvPr/>
        </p:nvGrpSpPr>
        <p:grpSpPr>
          <a:xfrm>
            <a:off x="8149329" y="1957894"/>
            <a:ext cx="3672000" cy="4442903"/>
            <a:chOff x="8149329" y="2018857"/>
            <a:chExt cx="3672000" cy="4442903"/>
          </a:xfrm>
        </p:grpSpPr>
        <p:sp>
          <p:nvSpPr>
            <p:cNvPr id="54" name="Rectangle: Rounded Corners 53">
              <a:extLst>
                <a:ext uri="{FF2B5EF4-FFF2-40B4-BE49-F238E27FC236}">
                  <a16:creationId xmlns:a16="http://schemas.microsoft.com/office/drawing/2014/main" id="{6B05AC73-A5C4-4CF3-B841-7E357AD15746}"/>
                </a:ext>
              </a:extLst>
            </p:cNvPr>
            <p:cNvSpPr/>
            <p:nvPr/>
          </p:nvSpPr>
          <p:spPr>
            <a:xfrm>
              <a:off x="8149329" y="2547158"/>
              <a:ext cx="3672000" cy="3914602"/>
            </a:xfrm>
            <a:prstGeom prst="roundRect">
              <a:avLst>
                <a:gd name="adj" fmla="val 4098"/>
              </a:avLst>
            </a:prstGeom>
            <a:solidFill>
              <a:srgbClr val="F5F5F5"/>
            </a:solidFill>
            <a:ln w="25400" cap="flat" cmpd="sng" algn="ctr">
              <a:noFill/>
              <a:prstDash val="solid"/>
            </a:ln>
            <a:effectLst/>
          </p:spPr>
          <p:txBody>
            <a:bodyPr rtlCol="0" anchor="ctr"/>
            <a:lstStyle/>
            <a:p>
              <a:pPr algn="ctr"/>
              <a:endParaRPr lang="en-GB" kern="0">
                <a:solidFill>
                  <a:srgbClr val="FFFFFF"/>
                </a:solidFill>
                <a:latin typeface="Adobe Clean SemiLight" panose="020B0403020404020204" pitchFamily="34" charset="0"/>
              </a:endParaRPr>
            </a:p>
          </p:txBody>
        </p:sp>
        <p:sp>
          <p:nvSpPr>
            <p:cNvPr id="56" name="Applications">
              <a:extLst>
                <a:ext uri="{FF2B5EF4-FFF2-40B4-BE49-F238E27FC236}">
                  <a16:creationId xmlns:a16="http://schemas.microsoft.com/office/drawing/2014/main" id="{54B9C794-722B-4C1C-9A1C-DB5673AB3792}"/>
                </a:ext>
              </a:extLst>
            </p:cNvPr>
            <p:cNvSpPr txBox="1"/>
            <p:nvPr/>
          </p:nvSpPr>
          <p:spPr>
            <a:xfrm>
              <a:off x="8275329" y="3212988"/>
              <a:ext cx="3420000" cy="458258"/>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6849" tIns="46849" rIns="46849" bIns="46849" anchor="ctr"/>
            <a:lstStyle>
              <a:lvl1pPr algn="r" defTabSz="359895">
                <a:defRPr sz="2000" b="0">
                  <a:latin typeface="Adobe Clean Black"/>
                  <a:ea typeface="Adobe Clean Black"/>
                  <a:cs typeface="Adobe Clean Black"/>
                  <a:sym typeface="Adobe Clean Black"/>
                </a:defRPr>
              </a:lvl1pPr>
            </a:lstStyle>
            <a:p>
              <a:pPr algn="ctr"/>
              <a:r>
                <a:rPr lang="zh-TW" sz="1600">
                  <a:latin typeface="+mj-lt"/>
                </a:rPr>
                <a:t>如何聯絡 Adobe</a:t>
              </a:r>
            </a:p>
            <a:p>
              <a:pPr algn="ctr"/>
              <a:r>
                <a:rPr lang="zh-TW" sz="1600">
                  <a:latin typeface="+mj-lt"/>
                </a:rPr>
                <a:t>支援？</a:t>
              </a:r>
            </a:p>
          </p:txBody>
        </p:sp>
        <p:sp>
          <p:nvSpPr>
            <p:cNvPr id="57" name="Rectangle 56">
              <a:extLst>
                <a:ext uri="{FF2B5EF4-FFF2-40B4-BE49-F238E27FC236}">
                  <a16:creationId xmlns:a16="http://schemas.microsoft.com/office/drawing/2014/main" id="{9CC8CEC8-BB63-449B-992A-DA1A8837F6D1}"/>
                </a:ext>
              </a:extLst>
            </p:cNvPr>
            <p:cNvSpPr/>
            <p:nvPr/>
          </p:nvSpPr>
          <p:spPr>
            <a:xfrm>
              <a:off x="8275329" y="3756838"/>
              <a:ext cx="3420000" cy="1985159"/>
            </a:xfrm>
            <a:prstGeom prst="rect">
              <a:avLst/>
            </a:prstGeom>
          </p:spPr>
          <p:txBody>
            <a:bodyPr wrap="square">
              <a:spAutoFit/>
            </a:bodyPr>
            <a:lstStyle/>
            <a:p>
              <a:pPr marL="0" lvl="1">
                <a:spcAft>
                  <a:spcPts val="600"/>
                </a:spcAft>
              </a:pPr>
              <a:r>
                <a:rPr lang="zh-TW" sz="1200" b="1"/>
                <a:t>Experience League 支援：</a:t>
              </a:r>
              <a:r>
                <a:rPr lang="zh-TW" sz="1200">
                  <a:solidFill>
                    <a:srgbClr val="00B0F0"/>
                  </a:solidFill>
                  <a:hlinkClick r:id="rId2">
                    <a:extLst>
                      <a:ext uri="{A12FA001-AC4F-418D-AE19-62706E023703}">
                        <ahyp:hlinkClr xmlns:ahyp="http://schemas.microsoft.com/office/drawing/2018/hyperlinkcolor" val="tx"/>
                      </a:ext>
                    </a:extLst>
                  </a:hlinkClick>
                </a:rPr>
                <a:t>https://experienceleague.adobe.com/?support-solution=General#support</a:t>
              </a:r>
              <a:endParaRPr lang="en-US" sz="1200">
                <a:solidFill>
                  <a:srgbClr val="00B0F0"/>
                </a:solidFill>
              </a:endParaRPr>
            </a:p>
            <a:p>
              <a:pPr marL="0" lvl="1">
                <a:spcAft>
                  <a:spcPts val="600"/>
                </a:spcAft>
              </a:pPr>
              <a:endParaRPr lang="en-US" sz="1200">
                <a:solidFill>
                  <a:srgbClr val="00B0F0"/>
                </a:solidFill>
              </a:endParaRPr>
            </a:p>
            <a:p>
              <a:pPr marL="0" lvl="1">
                <a:spcAft>
                  <a:spcPts val="600"/>
                </a:spcAft>
              </a:pPr>
              <a:r>
                <a:rPr lang="zh-TW" sz="1200" b="1"/>
                <a:t>電話號碼：</a:t>
              </a:r>
              <a:r>
                <a:rPr lang="zh-TW" sz="1200" u="sng">
                  <a:solidFill>
                    <a:srgbClr val="00B0F0"/>
                  </a:solidFill>
                  <a:hlinkClick r:id="rId3">
                    <a:extLst>
                      <a:ext uri="{A12FA001-AC4F-418D-AE19-62706E023703}">
                        <ahyp:hlinkClr xmlns:ahyp="http://schemas.microsoft.com/office/drawing/2018/hyperlinkcolor" val="tx"/>
                      </a:ext>
                    </a:extLst>
                  </a:hlinkClick>
                </a:rPr>
                <a:t>https://helpx.adobe.com/contact/dma external/DMACustomeCareRegionalPhoneNumbers.html</a:t>
              </a:r>
              <a:endParaRPr lang="en-US" sz="1200">
                <a:solidFill>
                  <a:srgbClr val="00B0F0"/>
                </a:solidFill>
              </a:endParaRPr>
            </a:p>
            <a:p>
              <a:pPr marL="0" lvl="1">
                <a:spcAft>
                  <a:spcPts val="600"/>
                </a:spcAft>
              </a:pPr>
              <a:endParaRPr lang="en-US" sz="1200">
                <a:solidFill>
                  <a:srgbClr val="00B0F0"/>
                </a:solidFill>
              </a:endParaRPr>
            </a:p>
          </p:txBody>
        </p:sp>
        <p:grpSp>
          <p:nvGrpSpPr>
            <p:cNvPr id="55" name="Group 54">
              <a:extLst>
                <a:ext uri="{FF2B5EF4-FFF2-40B4-BE49-F238E27FC236}">
                  <a16:creationId xmlns:a16="http://schemas.microsoft.com/office/drawing/2014/main" id="{9DF2BD6E-61FA-42F7-A059-48261C91652A}"/>
                </a:ext>
              </a:extLst>
            </p:cNvPr>
            <p:cNvGrpSpPr/>
            <p:nvPr/>
          </p:nvGrpSpPr>
          <p:grpSpPr>
            <a:xfrm>
              <a:off x="9445329" y="2018857"/>
              <a:ext cx="1080000" cy="1080000"/>
              <a:chOff x="4335969" y="2307774"/>
              <a:chExt cx="1371948" cy="1371948"/>
            </a:xfrm>
          </p:grpSpPr>
          <p:grpSp>
            <p:nvGrpSpPr>
              <p:cNvPr id="58" name="Group 57">
                <a:extLst>
                  <a:ext uri="{FF2B5EF4-FFF2-40B4-BE49-F238E27FC236}">
                    <a16:creationId xmlns:a16="http://schemas.microsoft.com/office/drawing/2014/main" id="{0D54E25B-C310-47D2-AFC0-690F8F763F3C}"/>
                  </a:ext>
                </a:extLst>
              </p:cNvPr>
              <p:cNvGrpSpPr/>
              <p:nvPr/>
            </p:nvGrpSpPr>
            <p:grpSpPr>
              <a:xfrm>
                <a:off x="4335969" y="2307774"/>
                <a:ext cx="1371948" cy="1371948"/>
                <a:chOff x="5378677" y="2730500"/>
                <a:chExt cx="2095500" cy="2095500"/>
              </a:xfrm>
            </p:grpSpPr>
            <p:sp>
              <p:nvSpPr>
                <p:cNvPr id="61" name="Oval 60">
                  <a:extLst>
                    <a:ext uri="{FF2B5EF4-FFF2-40B4-BE49-F238E27FC236}">
                      <a16:creationId xmlns:a16="http://schemas.microsoft.com/office/drawing/2014/main" id="{860E3926-5943-402E-AC1D-510CB2057637}"/>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2" name="Oval 61">
                  <a:extLst>
                    <a:ext uri="{FF2B5EF4-FFF2-40B4-BE49-F238E27FC236}">
                      <a16:creationId xmlns:a16="http://schemas.microsoft.com/office/drawing/2014/main" id="{FEBA1677-C2DC-44C4-8B81-C80ABDDD495C}"/>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9" name="Oval 58">
                <a:extLst>
                  <a:ext uri="{FF2B5EF4-FFF2-40B4-BE49-F238E27FC236}">
                    <a16:creationId xmlns:a16="http://schemas.microsoft.com/office/drawing/2014/main" id="{E8C52B48-3ABD-4D9B-907D-5EABE5DDD491}"/>
                  </a:ext>
                </a:extLst>
              </p:cNvPr>
              <p:cNvSpPr/>
              <p:nvPr/>
            </p:nvSpPr>
            <p:spPr>
              <a:xfrm>
                <a:off x="4434271" y="2406076"/>
                <a:ext cx="1175344" cy="1175344"/>
              </a:xfrm>
              <a:prstGeom prst="ellipse">
                <a:avLst/>
              </a:prstGeom>
              <a:solidFill>
                <a:srgbClr val="6B737B"/>
              </a:solidFill>
              <a:ln w="25400" cap="flat" cmpd="sng" algn="ctr">
                <a:noFill/>
                <a:prstDash val="solid"/>
              </a:ln>
              <a:effectLst>
                <a:innerShdw blurRad="114300">
                  <a:prstClr val="black">
                    <a:alpha val="20000"/>
                  </a:prstClr>
                </a:innerShdw>
              </a:effectLst>
            </p:spPr>
            <p:txBody>
              <a:bodyPr rtlCol="0" anchor="ctr"/>
              <a:lstStyle/>
              <a:p>
                <a:pPr algn="ctr" defTabSz="593994"/>
                <a:endParaRPr lang="en-GB" sz="1169" kern="0">
                  <a:solidFill>
                    <a:srgbClr val="FFFFFF"/>
                  </a:solidFill>
                  <a:latin typeface="Adobe Clean SemiLight" panose="020B0403020404020204" pitchFamily="34" charset="0"/>
                </a:endParaRPr>
              </a:p>
            </p:txBody>
          </p:sp>
        </p:grpSp>
      </p:grpSp>
      <p:sp>
        <p:nvSpPr>
          <p:cNvPr id="35" name="Rectangle 34">
            <a:extLst>
              <a:ext uri="{FF2B5EF4-FFF2-40B4-BE49-F238E27FC236}">
                <a16:creationId xmlns:a16="http://schemas.microsoft.com/office/drawing/2014/main" id="{85DB875C-3931-459B-9D74-BFB6A06F864A}"/>
              </a:ext>
            </a:extLst>
          </p:cNvPr>
          <p:cNvSpPr/>
          <p:nvPr/>
        </p:nvSpPr>
        <p:spPr>
          <a:xfrm>
            <a:off x="0" y="946380"/>
            <a:ext cx="12192000" cy="863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t>Adobe 客戶支援專員受過所有 Adobe Experience Cloud 解決方案的廣泛訓練。他們有資格</a:t>
            </a:r>
          </a:p>
          <a:p>
            <a:pPr algn="ctr"/>
            <a:r>
              <a:rPr lang="zh-TW"/>
              <a:t> 協助您處理有關於解決方案功能、設定、問題及一般「操作說明」的問題。</a:t>
            </a:r>
          </a:p>
        </p:txBody>
      </p:sp>
      <p:pic>
        <p:nvPicPr>
          <p:cNvPr id="8" name="Graphic 7">
            <a:extLst>
              <a:ext uri="{FF2B5EF4-FFF2-40B4-BE49-F238E27FC236}">
                <a16:creationId xmlns:a16="http://schemas.microsoft.com/office/drawing/2014/main" id="{67C19E7E-ED61-4978-814B-DE33BE8A0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1893" y="2242380"/>
            <a:ext cx="418084" cy="457280"/>
          </a:xfrm>
          <a:prstGeom prst="rect">
            <a:avLst/>
          </a:prstGeom>
        </p:spPr>
      </p:pic>
      <p:pic>
        <p:nvPicPr>
          <p:cNvPr id="10" name="Graphic 9">
            <a:extLst>
              <a:ext uri="{FF2B5EF4-FFF2-40B4-BE49-F238E27FC236}">
                <a16:creationId xmlns:a16="http://schemas.microsoft.com/office/drawing/2014/main" id="{58A489DE-8910-4974-974C-CE5E1BAA2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0733" y="2307441"/>
            <a:ext cx="450533" cy="424415"/>
          </a:xfrm>
          <a:prstGeom prst="rect">
            <a:avLst/>
          </a:prstGeom>
        </p:spPr>
      </p:pic>
      <p:pic>
        <p:nvPicPr>
          <p:cNvPr id="12" name="Graphic 11">
            <a:extLst>
              <a:ext uri="{FF2B5EF4-FFF2-40B4-BE49-F238E27FC236}">
                <a16:creationId xmlns:a16="http://schemas.microsoft.com/office/drawing/2014/main" id="{D5DEFB05-462B-49E6-8F00-A964D67636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4723" y="2257158"/>
            <a:ext cx="465038" cy="465038"/>
          </a:xfrm>
          <a:prstGeom prst="rect">
            <a:avLst/>
          </a:prstGeom>
        </p:spPr>
      </p:pic>
    </p:spTree>
    <p:extLst>
      <p:ext uri="{BB962C8B-B14F-4D97-AF65-F5344CB8AC3E}">
        <p14:creationId xmlns:p14="http://schemas.microsoft.com/office/powerpoint/2010/main" val="359330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工具和資源</a:t>
            </a:r>
          </a:p>
        </p:txBody>
      </p:sp>
      <p:sp>
        <p:nvSpPr>
          <p:cNvPr id="35" name="Rectangle 34">
            <a:extLst>
              <a:ext uri="{FF2B5EF4-FFF2-40B4-BE49-F238E27FC236}">
                <a16:creationId xmlns:a16="http://schemas.microsoft.com/office/drawing/2014/main" id="{85DB875C-3931-459B-9D74-BFB6A06F864A}"/>
              </a:ext>
            </a:extLst>
          </p:cNvPr>
          <p:cNvSpPr/>
          <p:nvPr/>
        </p:nvSpPr>
        <p:spPr>
          <a:xfrm>
            <a:off x="0" y="1225044"/>
            <a:ext cx="12192000"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t>Adobe 提供您眾多資訊和資源。若要開始使用，建議您探索以下資源：</a:t>
            </a:r>
          </a:p>
        </p:txBody>
      </p:sp>
      <p:grpSp>
        <p:nvGrpSpPr>
          <p:cNvPr id="87" name="Group 86">
            <a:extLst>
              <a:ext uri="{FF2B5EF4-FFF2-40B4-BE49-F238E27FC236}">
                <a16:creationId xmlns:a16="http://schemas.microsoft.com/office/drawing/2014/main" id="{6D76096E-17AC-420F-A345-DCA3D484D755}"/>
              </a:ext>
            </a:extLst>
          </p:cNvPr>
          <p:cNvGrpSpPr/>
          <p:nvPr/>
        </p:nvGrpSpPr>
        <p:grpSpPr>
          <a:xfrm>
            <a:off x="9553657" y="2204039"/>
            <a:ext cx="1631116" cy="1631116"/>
            <a:chOff x="5378677" y="2730500"/>
            <a:chExt cx="2095500" cy="2095500"/>
          </a:xfrm>
        </p:grpSpPr>
        <p:sp>
          <p:nvSpPr>
            <p:cNvPr id="92" name="Oval 91">
              <a:extLst>
                <a:ext uri="{FF2B5EF4-FFF2-40B4-BE49-F238E27FC236}">
                  <a16:creationId xmlns:a16="http://schemas.microsoft.com/office/drawing/2014/main" id="{766A4067-67EB-4561-8914-427824F27E9D}"/>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93" name="Oval 92">
              <a:extLst>
                <a:ext uri="{FF2B5EF4-FFF2-40B4-BE49-F238E27FC236}">
                  <a16:creationId xmlns:a16="http://schemas.microsoft.com/office/drawing/2014/main" id="{5EE13BA1-CE74-4913-88CD-2EDC67643A4D}"/>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88" name="Oval 87">
            <a:extLst>
              <a:ext uri="{FF2B5EF4-FFF2-40B4-BE49-F238E27FC236}">
                <a16:creationId xmlns:a16="http://schemas.microsoft.com/office/drawing/2014/main" id="{528F4B45-7EA8-47EF-8B80-8BE17340974B}"/>
              </a:ext>
            </a:extLst>
          </p:cNvPr>
          <p:cNvSpPr/>
          <p:nvPr/>
        </p:nvSpPr>
        <p:spPr>
          <a:xfrm>
            <a:off x="963892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9" name="Rectangle 88">
            <a:extLst>
              <a:ext uri="{FF2B5EF4-FFF2-40B4-BE49-F238E27FC236}">
                <a16:creationId xmlns:a16="http://schemas.microsoft.com/office/drawing/2014/main" id="{23E38787-64A1-4959-846D-F1E304FA4401}"/>
              </a:ext>
            </a:extLst>
          </p:cNvPr>
          <p:cNvSpPr/>
          <p:nvPr/>
        </p:nvSpPr>
        <p:spPr>
          <a:xfrm>
            <a:off x="9019215" y="4732807"/>
            <a:ext cx="2700000" cy="1015663"/>
          </a:xfrm>
          <a:prstGeom prst="rect">
            <a:avLst/>
          </a:prstGeom>
        </p:spPr>
        <p:txBody>
          <a:bodyPr wrap="square">
            <a:spAutoFit/>
          </a:bodyPr>
          <a:lstStyle/>
          <a:p>
            <a:pPr algn="ctr"/>
            <a:r>
              <a:rPr lang="zh-TW" sz="1200"/>
              <a:t>由專家策畫的學習課程、教學課程和文件、社群和支援資源</a:t>
            </a:r>
            <a:br/>
            <a:endParaRPr lang="en-US" sz="1200"/>
          </a:p>
          <a:p>
            <a:pPr algn="ctr"/>
            <a:r>
              <a:rPr lang="zh-TW" sz="1200">
                <a:solidFill>
                  <a:srgbClr val="308FFF"/>
                </a:solidFill>
                <a:hlinkClick r:id="rId2"/>
              </a:rPr>
              <a:t>了解更多 &gt;</a:t>
            </a:r>
            <a:endParaRPr lang="en-US" sz="1200">
              <a:solidFill>
                <a:srgbClr val="308FFF"/>
              </a:solidFill>
            </a:endParaRPr>
          </a:p>
        </p:txBody>
      </p:sp>
      <p:cxnSp>
        <p:nvCxnSpPr>
          <p:cNvPr id="90" name="Straight Connector 89">
            <a:extLst>
              <a:ext uri="{FF2B5EF4-FFF2-40B4-BE49-F238E27FC236}">
                <a16:creationId xmlns:a16="http://schemas.microsoft.com/office/drawing/2014/main" id="{560142A9-E650-4678-AC3E-6A188BD3148D}"/>
              </a:ext>
            </a:extLst>
          </p:cNvPr>
          <p:cNvCxnSpPr>
            <a:cxnSpLocks/>
          </p:cNvCxnSpPr>
          <p:nvPr/>
        </p:nvCxnSpPr>
        <p:spPr>
          <a:xfrm>
            <a:off x="945410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53F4038A-4057-4429-93B0-4F9A67D99F99}"/>
              </a:ext>
            </a:extLst>
          </p:cNvPr>
          <p:cNvSpPr/>
          <p:nvPr/>
        </p:nvSpPr>
        <p:spPr>
          <a:xfrm rot="10800000">
            <a:off x="1028016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94" name="Rectangle 93">
            <a:extLst>
              <a:ext uri="{FF2B5EF4-FFF2-40B4-BE49-F238E27FC236}">
                <a16:creationId xmlns:a16="http://schemas.microsoft.com/office/drawing/2014/main" id="{A1FFAAD7-D6E6-4D4D-995F-A3488711F00B}"/>
              </a:ext>
            </a:extLst>
          </p:cNvPr>
          <p:cNvSpPr/>
          <p:nvPr/>
        </p:nvSpPr>
        <p:spPr>
          <a:xfrm>
            <a:off x="9019215" y="4158382"/>
            <a:ext cx="2700000" cy="338554"/>
          </a:xfrm>
          <a:prstGeom prst="rect">
            <a:avLst/>
          </a:prstGeom>
        </p:spPr>
        <p:txBody>
          <a:bodyPr wrap="square">
            <a:spAutoFit/>
          </a:bodyPr>
          <a:lstStyle/>
          <a:p>
            <a:pPr algn="ctr"/>
            <a:r>
              <a:rPr lang="zh-TW" sz="1600">
                <a:latin typeface="+mj-lt"/>
              </a:rPr>
              <a:t>Experience League</a:t>
            </a:r>
          </a:p>
        </p:txBody>
      </p:sp>
      <p:grpSp>
        <p:nvGrpSpPr>
          <p:cNvPr id="52" name="Group 51">
            <a:extLst>
              <a:ext uri="{FF2B5EF4-FFF2-40B4-BE49-F238E27FC236}">
                <a16:creationId xmlns:a16="http://schemas.microsoft.com/office/drawing/2014/main" id="{CE9175B7-3FC6-4089-9879-D83B648A8B92}"/>
              </a:ext>
            </a:extLst>
          </p:cNvPr>
          <p:cNvGrpSpPr/>
          <p:nvPr/>
        </p:nvGrpSpPr>
        <p:grpSpPr>
          <a:xfrm>
            <a:off x="6704847" y="2204039"/>
            <a:ext cx="1631116" cy="1631116"/>
            <a:chOff x="5378677" y="2730500"/>
            <a:chExt cx="2095500" cy="2095500"/>
          </a:xfrm>
        </p:grpSpPr>
        <p:sp>
          <p:nvSpPr>
            <p:cNvPr id="81" name="Oval 80">
              <a:extLst>
                <a:ext uri="{FF2B5EF4-FFF2-40B4-BE49-F238E27FC236}">
                  <a16:creationId xmlns:a16="http://schemas.microsoft.com/office/drawing/2014/main" id="{2DC2C0D4-DE81-4EF8-9738-F265F16A16EC}"/>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82" name="Oval 81">
              <a:extLst>
                <a:ext uri="{FF2B5EF4-FFF2-40B4-BE49-F238E27FC236}">
                  <a16:creationId xmlns:a16="http://schemas.microsoft.com/office/drawing/2014/main" id="{167611B8-0E91-4E6B-B895-92EFF6E821E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53" name="Oval 52">
            <a:extLst>
              <a:ext uri="{FF2B5EF4-FFF2-40B4-BE49-F238E27FC236}">
                <a16:creationId xmlns:a16="http://schemas.microsoft.com/office/drawing/2014/main" id="{81C2F134-A171-433A-88B1-3A74E663D2D8}"/>
              </a:ext>
            </a:extLst>
          </p:cNvPr>
          <p:cNvSpPr/>
          <p:nvPr/>
        </p:nvSpPr>
        <p:spPr>
          <a:xfrm>
            <a:off x="679011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60" name="Rectangle 59">
            <a:extLst>
              <a:ext uri="{FF2B5EF4-FFF2-40B4-BE49-F238E27FC236}">
                <a16:creationId xmlns:a16="http://schemas.microsoft.com/office/drawing/2014/main" id="{B467EDFE-53E6-4C13-8A6D-24AD148CCF62}"/>
              </a:ext>
            </a:extLst>
          </p:cNvPr>
          <p:cNvSpPr/>
          <p:nvPr/>
        </p:nvSpPr>
        <p:spPr>
          <a:xfrm>
            <a:off x="6170405" y="4732807"/>
            <a:ext cx="2700000" cy="1015663"/>
          </a:xfrm>
          <a:prstGeom prst="rect">
            <a:avLst/>
          </a:prstGeom>
        </p:spPr>
        <p:txBody>
          <a:bodyPr wrap="square">
            <a:spAutoFit/>
          </a:bodyPr>
          <a:lstStyle/>
          <a:p>
            <a:pPr algn="ctr"/>
            <a:r>
              <a:rPr lang="zh-TW" sz="1200"/>
              <a:t>掌握最新的 Adobe Experience Cloud 產品更新和維護版本</a:t>
            </a:r>
            <a:br/>
            <a:endParaRPr lang="en-US" sz="1200"/>
          </a:p>
          <a:p>
            <a:pPr algn="ctr"/>
            <a:r>
              <a:rPr lang="zh-TW" sz="1200">
                <a:solidFill>
                  <a:srgbClr val="308FFF"/>
                </a:solidFill>
                <a:hlinkClick r:id="rId3"/>
              </a:rPr>
              <a:t>了解更多 &gt;</a:t>
            </a:r>
            <a:endParaRPr lang="en-US" sz="1200">
              <a:solidFill>
                <a:srgbClr val="308FFF"/>
              </a:solidFill>
            </a:endParaRPr>
          </a:p>
        </p:txBody>
      </p:sp>
      <p:cxnSp>
        <p:nvCxnSpPr>
          <p:cNvPr id="64" name="Straight Connector 63">
            <a:extLst>
              <a:ext uri="{FF2B5EF4-FFF2-40B4-BE49-F238E27FC236}">
                <a16:creationId xmlns:a16="http://schemas.microsoft.com/office/drawing/2014/main" id="{FE4BD6A2-5907-469F-942C-B691063FFF07}"/>
              </a:ext>
            </a:extLst>
          </p:cNvPr>
          <p:cNvCxnSpPr>
            <a:cxnSpLocks/>
          </p:cNvCxnSpPr>
          <p:nvPr/>
        </p:nvCxnSpPr>
        <p:spPr>
          <a:xfrm>
            <a:off x="660529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FD726EF-31D4-4920-9B86-9667C7A3B99E}"/>
              </a:ext>
            </a:extLst>
          </p:cNvPr>
          <p:cNvSpPr/>
          <p:nvPr/>
        </p:nvSpPr>
        <p:spPr>
          <a:xfrm>
            <a:off x="6170405" y="4158382"/>
            <a:ext cx="2700000" cy="584775"/>
          </a:xfrm>
          <a:prstGeom prst="rect">
            <a:avLst/>
          </a:prstGeom>
        </p:spPr>
        <p:txBody>
          <a:bodyPr wrap="square">
            <a:spAutoFit/>
          </a:bodyPr>
          <a:lstStyle/>
          <a:p>
            <a:pPr algn="ctr"/>
            <a:r>
              <a:rPr lang="zh-TW" sz="1600">
                <a:latin typeface="+mj-lt"/>
              </a:rPr>
              <a:t>優先產品 </a:t>
            </a:r>
            <a:br/>
            <a:r>
              <a:rPr lang="zh-TW" sz="1600">
                <a:latin typeface="+mj-lt"/>
              </a:rPr>
              <a:t>更新服務</a:t>
            </a:r>
          </a:p>
        </p:txBody>
      </p:sp>
      <p:sp>
        <p:nvSpPr>
          <p:cNvPr id="54" name="Freeform: Shape 53">
            <a:extLst>
              <a:ext uri="{FF2B5EF4-FFF2-40B4-BE49-F238E27FC236}">
                <a16:creationId xmlns:a16="http://schemas.microsoft.com/office/drawing/2014/main" id="{360CCC9A-90C2-482F-AB74-E3CD2E5CFBFF}"/>
              </a:ext>
            </a:extLst>
          </p:cNvPr>
          <p:cNvSpPr/>
          <p:nvPr/>
        </p:nvSpPr>
        <p:spPr>
          <a:xfrm rot="10800000">
            <a:off x="743135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44" name="Group 43">
            <a:extLst>
              <a:ext uri="{FF2B5EF4-FFF2-40B4-BE49-F238E27FC236}">
                <a16:creationId xmlns:a16="http://schemas.microsoft.com/office/drawing/2014/main" id="{FDDF79BC-E1F2-41B0-BD0E-3BFDF93E7C14}"/>
              </a:ext>
            </a:extLst>
          </p:cNvPr>
          <p:cNvGrpSpPr/>
          <p:nvPr/>
        </p:nvGrpSpPr>
        <p:grpSpPr>
          <a:xfrm>
            <a:off x="3856037" y="2204039"/>
            <a:ext cx="1631116" cy="1631116"/>
            <a:chOff x="5378677" y="2730500"/>
            <a:chExt cx="2095500" cy="2095500"/>
          </a:xfrm>
        </p:grpSpPr>
        <p:sp>
          <p:nvSpPr>
            <p:cNvPr id="49" name="Oval 48">
              <a:extLst>
                <a:ext uri="{FF2B5EF4-FFF2-40B4-BE49-F238E27FC236}">
                  <a16:creationId xmlns:a16="http://schemas.microsoft.com/office/drawing/2014/main" id="{188AF1C5-7EE4-4CD7-98D6-BFA58EDC26C2}"/>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50" name="Oval 49">
              <a:extLst>
                <a:ext uri="{FF2B5EF4-FFF2-40B4-BE49-F238E27FC236}">
                  <a16:creationId xmlns:a16="http://schemas.microsoft.com/office/drawing/2014/main" id="{29E44E3C-D6FF-4645-AE6C-314D596FB016}"/>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45" name="Oval 44">
            <a:extLst>
              <a:ext uri="{FF2B5EF4-FFF2-40B4-BE49-F238E27FC236}">
                <a16:creationId xmlns:a16="http://schemas.microsoft.com/office/drawing/2014/main" id="{590D08B4-52F0-4DD6-B5C9-F649B0FCF2B6}"/>
              </a:ext>
            </a:extLst>
          </p:cNvPr>
          <p:cNvSpPr/>
          <p:nvPr/>
        </p:nvSpPr>
        <p:spPr>
          <a:xfrm>
            <a:off x="394130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6" name="Rectangle 45">
            <a:extLst>
              <a:ext uri="{FF2B5EF4-FFF2-40B4-BE49-F238E27FC236}">
                <a16:creationId xmlns:a16="http://schemas.microsoft.com/office/drawing/2014/main" id="{A6E91795-1386-4964-A875-11CBF39E3D30}"/>
              </a:ext>
            </a:extLst>
          </p:cNvPr>
          <p:cNvSpPr/>
          <p:nvPr/>
        </p:nvSpPr>
        <p:spPr>
          <a:xfrm>
            <a:off x="3321595" y="4732806"/>
            <a:ext cx="2700000" cy="1015663"/>
          </a:xfrm>
          <a:prstGeom prst="rect">
            <a:avLst/>
          </a:prstGeom>
        </p:spPr>
        <p:txBody>
          <a:bodyPr wrap="square">
            <a:spAutoFit/>
          </a:bodyPr>
          <a:lstStyle/>
          <a:p>
            <a:pPr algn="ctr"/>
            <a:r>
              <a:rPr lang="zh-TW" sz="1200"/>
              <a:t>有助於您防範惡意駭客攻擊的適時和準確資訊</a:t>
            </a:r>
          </a:p>
          <a:p>
            <a:pPr algn="ctr"/>
            <a:endParaRPr lang="en-US" sz="1200"/>
          </a:p>
          <a:p>
            <a:pPr algn="ctr"/>
            <a:r>
              <a:rPr lang="zh-TW" sz="1200">
                <a:solidFill>
                  <a:srgbClr val="308FFF"/>
                </a:solidFill>
                <a:hlinkClick r:id="rId4"/>
              </a:rPr>
              <a:t>了解更多 &gt;</a:t>
            </a:r>
            <a:endParaRPr lang="en-US" sz="1200">
              <a:solidFill>
                <a:srgbClr val="308FFF"/>
              </a:solidFill>
            </a:endParaRPr>
          </a:p>
        </p:txBody>
      </p:sp>
      <p:cxnSp>
        <p:nvCxnSpPr>
          <p:cNvPr id="47" name="Straight Connector 46">
            <a:extLst>
              <a:ext uri="{FF2B5EF4-FFF2-40B4-BE49-F238E27FC236}">
                <a16:creationId xmlns:a16="http://schemas.microsoft.com/office/drawing/2014/main" id="{D5B9F753-1DC7-4934-975E-69ABB4BB8478}"/>
              </a:ext>
            </a:extLst>
          </p:cNvPr>
          <p:cNvCxnSpPr>
            <a:cxnSpLocks/>
          </p:cNvCxnSpPr>
          <p:nvPr/>
        </p:nvCxnSpPr>
        <p:spPr>
          <a:xfrm>
            <a:off x="3756481" y="3993123"/>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CDE5B8D-FDBF-4803-B8A6-C7DB90096ACF}"/>
              </a:ext>
            </a:extLst>
          </p:cNvPr>
          <p:cNvSpPr/>
          <p:nvPr/>
        </p:nvSpPr>
        <p:spPr>
          <a:xfrm>
            <a:off x="3321595" y="4158382"/>
            <a:ext cx="2700000" cy="584775"/>
          </a:xfrm>
          <a:prstGeom prst="rect">
            <a:avLst/>
          </a:prstGeom>
        </p:spPr>
        <p:txBody>
          <a:bodyPr wrap="square">
            <a:spAutoFit/>
          </a:bodyPr>
          <a:lstStyle/>
          <a:p>
            <a:pPr algn="ctr"/>
            <a:r>
              <a:rPr lang="zh-TW" sz="1600">
                <a:latin typeface="+mj-lt"/>
              </a:rPr>
              <a:t>安全性通知</a:t>
            </a:r>
          </a:p>
          <a:p>
            <a:pPr algn="ctr"/>
            <a:r>
              <a:rPr lang="zh-TW" sz="1600">
                <a:latin typeface="+mj-lt"/>
              </a:rPr>
              <a:t>服務</a:t>
            </a:r>
          </a:p>
        </p:txBody>
      </p:sp>
      <p:sp>
        <p:nvSpPr>
          <p:cNvPr id="55" name="Freeform: Shape 54">
            <a:extLst>
              <a:ext uri="{FF2B5EF4-FFF2-40B4-BE49-F238E27FC236}">
                <a16:creationId xmlns:a16="http://schemas.microsoft.com/office/drawing/2014/main" id="{03B3FAD6-3CA2-4743-8D89-453FF43F7AD2}"/>
              </a:ext>
            </a:extLst>
          </p:cNvPr>
          <p:cNvSpPr/>
          <p:nvPr/>
        </p:nvSpPr>
        <p:spPr>
          <a:xfrm rot="10800000">
            <a:off x="4582542"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grpSp>
        <p:nvGrpSpPr>
          <p:cNvPr id="36" name="Group 35">
            <a:extLst>
              <a:ext uri="{FF2B5EF4-FFF2-40B4-BE49-F238E27FC236}">
                <a16:creationId xmlns:a16="http://schemas.microsoft.com/office/drawing/2014/main" id="{9CF92627-910E-4357-A5F1-1D6D15A772C4}"/>
              </a:ext>
            </a:extLst>
          </p:cNvPr>
          <p:cNvGrpSpPr/>
          <p:nvPr/>
        </p:nvGrpSpPr>
        <p:grpSpPr>
          <a:xfrm>
            <a:off x="1007227" y="2204039"/>
            <a:ext cx="1631116" cy="1631116"/>
            <a:chOff x="5378677" y="2730500"/>
            <a:chExt cx="2095500" cy="2095500"/>
          </a:xfrm>
        </p:grpSpPr>
        <p:sp>
          <p:nvSpPr>
            <p:cNvPr id="41" name="Oval 40">
              <a:extLst>
                <a:ext uri="{FF2B5EF4-FFF2-40B4-BE49-F238E27FC236}">
                  <a16:creationId xmlns:a16="http://schemas.microsoft.com/office/drawing/2014/main" id="{B3A06ABA-D872-4EDD-846B-46D1089D0219}"/>
                </a:ext>
              </a:extLst>
            </p:cNvPr>
            <p:cNvSpPr/>
            <p:nvPr/>
          </p:nvSpPr>
          <p:spPr>
            <a:xfrm>
              <a:off x="5378677" y="2730500"/>
              <a:ext cx="2095500" cy="2095500"/>
            </a:xfrm>
            <a:prstGeom prst="ellipse">
              <a:avLst/>
            </a:prstGeom>
            <a:solidFill>
              <a:srgbClr val="F4F6F8"/>
            </a:solidFill>
            <a:ln w="25400" cap="flat" cmpd="sng" algn="ctr">
              <a:noFill/>
              <a:prstDash val="solid"/>
            </a:ln>
            <a:effectLst>
              <a:outerShdw blurRad="88900" dist="38100" dir="2700000" algn="tl" rotWithShape="0">
                <a:prstClr val="black">
                  <a:alpha val="15000"/>
                </a:prstClr>
              </a:out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42" name="Oval 41">
              <a:extLst>
                <a:ext uri="{FF2B5EF4-FFF2-40B4-BE49-F238E27FC236}">
                  <a16:creationId xmlns:a16="http://schemas.microsoft.com/office/drawing/2014/main" id="{778AC2AC-DADF-4A2B-9007-A8707CE775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w="25400" cap="flat" cmpd="sng" algn="ctr">
              <a:noFill/>
              <a:prstDash val="solid"/>
            </a:ln>
            <a:effectLst>
              <a:innerShdw blurRad="63500" dist="50800" dir="13500000">
                <a:srgbClr val="FFFFFF">
                  <a:lumMod val="85000"/>
                  <a:alpha val="84000"/>
                </a:srgb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37" name="Oval 36">
            <a:extLst>
              <a:ext uri="{FF2B5EF4-FFF2-40B4-BE49-F238E27FC236}">
                <a16:creationId xmlns:a16="http://schemas.microsoft.com/office/drawing/2014/main" id="{DA167960-09DE-495D-8B66-278B9C41F38E}"/>
              </a:ext>
            </a:extLst>
          </p:cNvPr>
          <p:cNvSpPr/>
          <p:nvPr/>
        </p:nvSpPr>
        <p:spPr>
          <a:xfrm>
            <a:off x="1092497" y="2289310"/>
            <a:ext cx="1460577" cy="1460576"/>
          </a:xfrm>
          <a:prstGeom prst="ellipse">
            <a:avLst/>
          </a:prstGeom>
          <a:solidFill>
            <a:schemeClr val="tx2"/>
          </a:solidFill>
          <a:ln w="25400" cap="flat" cmpd="sng" algn="ctr">
            <a:noFill/>
            <a:prstDash val="solid"/>
          </a:ln>
          <a:effectLst>
            <a:innerShdw blurRad="114300">
              <a:prstClr val="black">
                <a:alpha val="20000"/>
              </a:prstClr>
            </a:innerShdw>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38" name="Rectangle 37">
            <a:extLst>
              <a:ext uri="{FF2B5EF4-FFF2-40B4-BE49-F238E27FC236}">
                <a16:creationId xmlns:a16="http://schemas.microsoft.com/office/drawing/2014/main" id="{8CB6E4F6-808A-49CF-9F47-1F0C956FF47F}"/>
              </a:ext>
            </a:extLst>
          </p:cNvPr>
          <p:cNvSpPr/>
          <p:nvPr/>
        </p:nvSpPr>
        <p:spPr>
          <a:xfrm>
            <a:off x="472785" y="4732806"/>
            <a:ext cx="2700000" cy="1015663"/>
          </a:xfrm>
          <a:prstGeom prst="rect">
            <a:avLst/>
          </a:prstGeom>
        </p:spPr>
        <p:txBody>
          <a:bodyPr wrap="square">
            <a:spAutoFit/>
          </a:bodyPr>
          <a:lstStyle/>
          <a:p>
            <a:pPr algn="ctr"/>
            <a:r>
              <a:rPr lang="zh-TW" sz="1200"/>
              <a:t>訂閱以持續掌握 Adobe Experience Cloud 的新功能和修正</a:t>
            </a:r>
            <a:br/>
            <a:endParaRPr lang="en-US" sz="1200"/>
          </a:p>
          <a:p>
            <a:pPr algn="ctr"/>
            <a:r>
              <a:rPr lang="zh-TW" sz="1200">
                <a:solidFill>
                  <a:srgbClr val="308FFF"/>
                </a:solidFill>
                <a:hlinkClick r:id="rId5"/>
              </a:rPr>
              <a:t>了解更多 &gt;</a:t>
            </a:r>
            <a:endParaRPr lang="en-US" sz="1200">
              <a:solidFill>
                <a:srgbClr val="308FFF"/>
              </a:solidFill>
            </a:endParaRPr>
          </a:p>
        </p:txBody>
      </p:sp>
      <p:cxnSp>
        <p:nvCxnSpPr>
          <p:cNvPr id="39" name="Straight Connector 38">
            <a:extLst>
              <a:ext uri="{FF2B5EF4-FFF2-40B4-BE49-F238E27FC236}">
                <a16:creationId xmlns:a16="http://schemas.microsoft.com/office/drawing/2014/main" id="{0684CAB9-2A3F-46CB-AF18-732C989F2B78}"/>
              </a:ext>
            </a:extLst>
          </p:cNvPr>
          <p:cNvCxnSpPr>
            <a:cxnSpLocks/>
          </p:cNvCxnSpPr>
          <p:nvPr/>
        </p:nvCxnSpPr>
        <p:spPr>
          <a:xfrm>
            <a:off x="907671" y="3993122"/>
            <a:ext cx="1830228" cy="0"/>
          </a:xfrm>
          <a:prstGeom prst="line">
            <a:avLst/>
          </a:prstGeom>
          <a:ln w="19050" cap="rnd">
            <a:solidFill>
              <a:srgbClr val="FA0F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80BC6CA-5898-4248-8BC5-580BA7F562CC}"/>
              </a:ext>
            </a:extLst>
          </p:cNvPr>
          <p:cNvSpPr/>
          <p:nvPr/>
        </p:nvSpPr>
        <p:spPr>
          <a:xfrm>
            <a:off x="472785" y="4158382"/>
            <a:ext cx="2700000" cy="584775"/>
          </a:xfrm>
          <a:prstGeom prst="rect">
            <a:avLst/>
          </a:prstGeom>
        </p:spPr>
        <p:txBody>
          <a:bodyPr wrap="square">
            <a:spAutoFit/>
          </a:bodyPr>
          <a:lstStyle/>
          <a:p>
            <a:pPr algn="ctr"/>
            <a:r>
              <a:rPr lang="zh-TW" sz="1600">
                <a:latin typeface="+mj-lt"/>
              </a:rPr>
              <a:t>Experience Cloud 發行說明 – 優先體驗版</a:t>
            </a:r>
          </a:p>
        </p:txBody>
      </p:sp>
      <p:sp>
        <p:nvSpPr>
          <p:cNvPr id="56" name="Freeform: Shape 55">
            <a:extLst>
              <a:ext uri="{FF2B5EF4-FFF2-40B4-BE49-F238E27FC236}">
                <a16:creationId xmlns:a16="http://schemas.microsoft.com/office/drawing/2014/main" id="{755D2316-8933-4A20-9E92-E456D9A5C853}"/>
              </a:ext>
            </a:extLst>
          </p:cNvPr>
          <p:cNvSpPr/>
          <p:nvPr/>
        </p:nvSpPr>
        <p:spPr>
          <a:xfrm rot="10800000">
            <a:off x="1733731" y="3993122"/>
            <a:ext cx="178108" cy="116799"/>
          </a:xfrm>
          <a:custGeom>
            <a:avLst/>
            <a:gdLst>
              <a:gd name="connsiteX0" fmla="*/ 193652 w 193652"/>
              <a:gd name="connsiteY0" fmla="*/ 126992 h 126992"/>
              <a:gd name="connsiteX1" fmla="*/ 0 w 193652"/>
              <a:gd name="connsiteY1" fmla="*/ 126992 h 126992"/>
              <a:gd name="connsiteX2" fmla="*/ 11475 w 193652"/>
              <a:gd name="connsiteY2" fmla="*/ 99804 h 126992"/>
              <a:gd name="connsiteX3" fmla="*/ 49470 w 193652"/>
              <a:gd name="connsiteY3" fmla="*/ 9777 h 126992"/>
              <a:gd name="connsiteX4" fmla="*/ 64113 w 193652"/>
              <a:gd name="connsiteY4" fmla="*/ 0 h 126992"/>
              <a:gd name="connsiteX5" fmla="*/ 130005 w 193652"/>
              <a:gd name="connsiteY5" fmla="*/ 0 h 126992"/>
              <a:gd name="connsiteX6" fmla="*/ 144445 w 193652"/>
              <a:gd name="connsiteY6" fmla="*/ 9777 h 126992"/>
              <a:gd name="connsiteX7" fmla="*/ 192749 w 193652"/>
              <a:gd name="connsiteY7" fmla="*/ 124842 h 126992"/>
              <a:gd name="connsiteX8" fmla="*/ 193652 w 193652"/>
              <a:gd name="connsiteY8" fmla="*/ 126992 h 126992"/>
              <a:gd name="connsiteX9" fmla="*/ 147794 w 193652"/>
              <a:gd name="connsiteY9" fmla="*/ 113440 h 126992"/>
              <a:gd name="connsiteX10" fmla="*/ 147319 w 193652"/>
              <a:gd name="connsiteY10" fmla="*/ 112308 h 126992"/>
              <a:gd name="connsiteX11" fmla="*/ 121892 w 193652"/>
              <a:gd name="connsiteY11" fmla="*/ 51739 h 126992"/>
              <a:gd name="connsiteX12" fmla="*/ 114291 w 193652"/>
              <a:gd name="connsiteY12" fmla="*/ 46593 h 126992"/>
              <a:gd name="connsiteX13" fmla="*/ 79606 w 193652"/>
              <a:gd name="connsiteY13" fmla="*/ 46593 h 126992"/>
              <a:gd name="connsiteX14" fmla="*/ 71898 w 193652"/>
              <a:gd name="connsiteY14" fmla="*/ 51739 h 126992"/>
              <a:gd name="connsiteX15" fmla="*/ 51898 w 193652"/>
              <a:gd name="connsiteY15" fmla="*/ 99128 h 126992"/>
              <a:gd name="connsiteX16" fmla="*/ 45858 w 193652"/>
              <a:gd name="connsiteY16" fmla="*/ 113440 h 126992"/>
              <a:gd name="connsiteX17" fmla="*/ 147794 w 193652"/>
              <a:gd name="connsiteY17" fmla="*/ 113440 h 1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652" h="126992">
                <a:moveTo>
                  <a:pt x="193652" y="126992"/>
                </a:moveTo>
                <a:lnTo>
                  <a:pt x="0" y="126992"/>
                </a:lnTo>
                <a:lnTo>
                  <a:pt x="11475" y="99804"/>
                </a:lnTo>
                <a:cubicBezTo>
                  <a:pt x="22491" y="73702"/>
                  <a:pt x="35081" y="43870"/>
                  <a:pt x="49470" y="9777"/>
                </a:cubicBezTo>
                <a:cubicBezTo>
                  <a:pt x="51910" y="3870"/>
                  <a:pt x="57605" y="0"/>
                  <a:pt x="64113" y="0"/>
                </a:cubicBezTo>
                <a:cubicBezTo>
                  <a:pt x="64113" y="0"/>
                  <a:pt x="64113" y="0"/>
                  <a:pt x="130005" y="0"/>
                </a:cubicBezTo>
                <a:cubicBezTo>
                  <a:pt x="136310" y="0"/>
                  <a:pt x="142208" y="3870"/>
                  <a:pt x="144445" y="9777"/>
                </a:cubicBezTo>
                <a:cubicBezTo>
                  <a:pt x="144445" y="9777"/>
                  <a:pt x="144445" y="9777"/>
                  <a:pt x="192749" y="124842"/>
                </a:cubicBezTo>
                <a:lnTo>
                  <a:pt x="193652" y="126992"/>
                </a:lnTo>
                <a:close/>
                <a:moveTo>
                  <a:pt x="147794" y="113440"/>
                </a:moveTo>
                <a:lnTo>
                  <a:pt x="147319" y="112308"/>
                </a:lnTo>
                <a:cubicBezTo>
                  <a:pt x="121892" y="51739"/>
                  <a:pt x="121892" y="51739"/>
                  <a:pt x="121892" y="51739"/>
                </a:cubicBezTo>
                <a:cubicBezTo>
                  <a:pt x="120714" y="48630"/>
                  <a:pt x="117610" y="46593"/>
                  <a:pt x="114291" y="46593"/>
                </a:cubicBezTo>
                <a:cubicBezTo>
                  <a:pt x="79606" y="46593"/>
                  <a:pt x="79606" y="46593"/>
                  <a:pt x="79606" y="46593"/>
                </a:cubicBezTo>
                <a:cubicBezTo>
                  <a:pt x="76180" y="46593"/>
                  <a:pt x="73183" y="48630"/>
                  <a:pt x="71898" y="51739"/>
                </a:cubicBezTo>
                <a:cubicBezTo>
                  <a:pt x="64324" y="69685"/>
                  <a:pt x="57697" y="85389"/>
                  <a:pt x="51898" y="99128"/>
                </a:cubicBezTo>
                <a:lnTo>
                  <a:pt x="45858" y="113440"/>
                </a:lnTo>
                <a:lnTo>
                  <a:pt x="147794" y="113440"/>
                </a:lnTo>
                <a:close/>
              </a:path>
            </a:pathLst>
          </a:cu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57" name="Graphic 56">
            <a:extLst>
              <a:ext uri="{FF2B5EF4-FFF2-40B4-BE49-F238E27FC236}">
                <a16:creationId xmlns:a16="http://schemas.microsoft.com/office/drawing/2014/main" id="{C9DFC524-0BE5-41CD-94CD-6BD6F059A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6894" y="2699618"/>
            <a:ext cx="673885" cy="709353"/>
          </a:xfrm>
          <a:prstGeom prst="rect">
            <a:avLst/>
          </a:prstGeom>
        </p:spPr>
      </p:pic>
      <p:pic>
        <p:nvPicPr>
          <p:cNvPr id="58" name="Graphic 57">
            <a:extLst>
              <a:ext uri="{FF2B5EF4-FFF2-40B4-BE49-F238E27FC236}">
                <a16:creationId xmlns:a16="http://schemas.microsoft.com/office/drawing/2014/main" id="{A1BFE7EC-5E91-4526-BDB6-2D08B4BFC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4136" y="2764815"/>
            <a:ext cx="535116" cy="642140"/>
          </a:xfrm>
          <a:prstGeom prst="rect">
            <a:avLst/>
          </a:prstGeom>
        </p:spPr>
      </p:pic>
      <p:pic>
        <p:nvPicPr>
          <p:cNvPr id="59" name="Graphic 58">
            <a:extLst>
              <a:ext uri="{FF2B5EF4-FFF2-40B4-BE49-F238E27FC236}">
                <a16:creationId xmlns:a16="http://schemas.microsoft.com/office/drawing/2014/main" id="{71C6221A-1A2F-4F4B-AC36-1BD7FC9EC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3576" y="2721133"/>
            <a:ext cx="709354" cy="709354"/>
          </a:xfrm>
          <a:prstGeom prst="rect">
            <a:avLst/>
          </a:prstGeom>
        </p:spPr>
      </p:pic>
      <p:pic>
        <p:nvPicPr>
          <p:cNvPr id="61" name="Graphic 60">
            <a:extLst>
              <a:ext uri="{FF2B5EF4-FFF2-40B4-BE49-F238E27FC236}">
                <a16:creationId xmlns:a16="http://schemas.microsoft.com/office/drawing/2014/main" id="{A91ECF9D-8BC7-469C-9B23-373731A9F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9945" y="2764815"/>
            <a:ext cx="655376" cy="546146"/>
          </a:xfrm>
          <a:prstGeom prst="rect">
            <a:avLst/>
          </a:prstGeom>
        </p:spPr>
      </p:pic>
    </p:spTree>
    <p:extLst>
      <p:ext uri="{BB962C8B-B14F-4D97-AF65-F5344CB8AC3E}">
        <p14:creationId xmlns:p14="http://schemas.microsoft.com/office/powerpoint/2010/main" val="315948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746AB9F-A9A4-4217-B586-17F171CBBF03}"/>
              </a:ext>
            </a:extLst>
          </p:cNvPr>
          <p:cNvSpPr/>
          <p:nvPr/>
        </p:nvSpPr>
        <p:spPr>
          <a:xfrm>
            <a:off x="0" y="0"/>
            <a:ext cx="12186960" cy="190500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ubtitle 2">
            <a:extLst>
              <a:ext uri="{FF2B5EF4-FFF2-40B4-BE49-F238E27FC236}">
                <a16:creationId xmlns:a16="http://schemas.microsoft.com/office/drawing/2014/main" id="{C4C541E7-283B-4451-8C59-12BCB7F06E1D}"/>
              </a:ext>
            </a:extLst>
          </p:cNvPr>
          <p:cNvSpPr txBox="1">
            <a:spLocks/>
          </p:cNvSpPr>
          <p:nvPr/>
        </p:nvSpPr>
        <p:spPr>
          <a:xfrm>
            <a:off x="3033854" y="449283"/>
            <a:ext cx="9022650" cy="1015663"/>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ts val="2400"/>
              </a:lnSpc>
              <a:buNone/>
              <a:defRPr/>
            </a:pPr>
            <a:r>
              <a:rPr lang="zh-TW" sz="2000">
                <a:solidFill>
                  <a:srgbClr val="00B0F0"/>
                </a:solidFill>
                <a:latin typeface="+mn-lt"/>
                <a:hlinkClick r:id="rId2">
                  <a:extLst>
                    <a:ext uri="{A12FA001-AC4F-418D-AE19-62706E023703}">
                      <ahyp:hlinkClr xmlns:ahyp="http://schemas.microsoft.com/office/drawing/2018/hyperlinkcolor" val="tx"/>
                    </a:ext>
                  </a:extLst>
                </a:hlinkClick>
              </a:rPr>
              <a:t>Experience League</a:t>
            </a:r>
            <a:r>
              <a:rPr lang="zh-TW" sz="2000">
                <a:solidFill>
                  <a:srgbClr val="00B0F0"/>
                </a:solidFill>
                <a:latin typeface="+mn-lt"/>
              </a:rPr>
              <a:t> </a:t>
            </a:r>
            <a:r>
              <a:rPr lang="zh-TW" sz="2000">
                <a:latin typeface="+mn-lt"/>
              </a:rPr>
              <a:t>是一個統一的位置，客戶可以在這裡</a:t>
            </a:r>
            <a:r>
              <a:rPr lang="zh-TW" sz="2000">
                <a:latin typeface="+mj-lt"/>
              </a:rPr>
              <a:t>學習、交流並沿著個人化的成功路徑而成長</a:t>
            </a:r>
            <a:r>
              <a:rPr lang="zh-TW" sz="2000">
                <a:latin typeface="+mn-lt"/>
              </a:rPr>
              <a:t>，這裡有提供自助式教學課程和由講師授課的訓練課程、社群及其他支援選項。</a:t>
            </a:r>
          </a:p>
        </p:txBody>
      </p:sp>
      <p:grpSp>
        <p:nvGrpSpPr>
          <p:cNvPr id="10" name="Group 9">
            <a:extLst>
              <a:ext uri="{FF2B5EF4-FFF2-40B4-BE49-F238E27FC236}">
                <a16:creationId xmlns:a16="http://schemas.microsoft.com/office/drawing/2014/main" id="{92B5D512-45E8-4181-A9FA-503C747BA99A}"/>
              </a:ext>
            </a:extLst>
          </p:cNvPr>
          <p:cNvGrpSpPr/>
          <p:nvPr/>
        </p:nvGrpSpPr>
        <p:grpSpPr>
          <a:xfrm>
            <a:off x="374473" y="353624"/>
            <a:ext cx="2659381" cy="1294110"/>
            <a:chOff x="307088" y="439688"/>
            <a:chExt cx="2659381" cy="1294110"/>
          </a:xfrm>
        </p:grpSpPr>
        <p:pic>
          <p:nvPicPr>
            <p:cNvPr id="63" name="Picture 62">
              <a:extLst>
                <a:ext uri="{FF2B5EF4-FFF2-40B4-BE49-F238E27FC236}">
                  <a16:creationId xmlns:a16="http://schemas.microsoft.com/office/drawing/2014/main" id="{A0D706D0-DC4E-4FC5-A563-21D7FF61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13" y="439688"/>
              <a:ext cx="2073836" cy="577153"/>
            </a:xfrm>
            <a:prstGeom prst="rect">
              <a:avLst/>
            </a:prstGeom>
          </p:spPr>
        </p:pic>
        <p:sp>
          <p:nvSpPr>
            <p:cNvPr id="65" name="Subtitle 2">
              <a:hlinkClick r:id="rId2"/>
              <a:extLst>
                <a:ext uri="{FF2B5EF4-FFF2-40B4-BE49-F238E27FC236}">
                  <a16:creationId xmlns:a16="http://schemas.microsoft.com/office/drawing/2014/main" id="{229D1823-1BEB-4260-B460-54282F1916DB}"/>
                </a:ext>
              </a:extLst>
            </p:cNvPr>
            <p:cNvSpPr txBox="1">
              <a:spLocks/>
            </p:cNvSpPr>
            <p:nvPr/>
          </p:nvSpPr>
          <p:spPr>
            <a:xfrm>
              <a:off x="565805" y="1429394"/>
              <a:ext cx="2208651" cy="304404"/>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dobe Clean" charset="0"/>
                  <a:ea typeface="Adobe Clean" charset="0"/>
                  <a:cs typeface="Adobe Clean"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dobe Clean" charset="0"/>
                  <a:ea typeface="Adobe Clean" charset="0"/>
                  <a:cs typeface="Adobe Clean"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dobe Clean" charset="0"/>
                  <a:ea typeface="Adobe Clean" charset="0"/>
                  <a:cs typeface="Adobe Clean"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dobe Clean" charset="0"/>
                  <a:ea typeface="Adobe Clean" charset="0"/>
                  <a:cs typeface="Adobe Cle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26">
                <a:lnSpc>
                  <a:spcPct val="120000"/>
                </a:lnSpc>
                <a:buNone/>
                <a:defRPr/>
              </a:pPr>
              <a:r>
                <a:rPr lang="zh-TW" sz="1200">
                  <a:solidFill>
                    <a:srgbClr val="00B0F0"/>
                  </a:solidFill>
                  <a:latin typeface="+mn-lt"/>
                </a:rPr>
                <a:t>experienceleague.adobe.com</a:t>
              </a:r>
            </a:p>
          </p:txBody>
        </p:sp>
        <p:sp>
          <p:nvSpPr>
            <p:cNvPr id="66" name="TextBox 7">
              <a:extLst>
                <a:ext uri="{FF2B5EF4-FFF2-40B4-BE49-F238E27FC236}">
                  <a16:creationId xmlns:a16="http://schemas.microsoft.com/office/drawing/2014/main" id="{23C74CAD-74B2-4F7B-BE8C-2BB7D61986DD}"/>
                </a:ext>
              </a:extLst>
            </p:cNvPr>
            <p:cNvSpPr txBox="1"/>
            <p:nvPr/>
          </p:nvSpPr>
          <p:spPr>
            <a:xfrm>
              <a:off x="307088" y="1046129"/>
              <a:ext cx="265938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sz="1400">
                  <a:solidFill>
                    <a:schemeClr val="bg1"/>
                  </a:solidFill>
                  <a:latin typeface="Adobe Clean" charset="0"/>
                </a:rPr>
                <a:t>學習。交流。成長。</a:t>
              </a:r>
            </a:p>
          </p:txBody>
        </p:sp>
        <p:pic>
          <p:nvPicPr>
            <p:cNvPr id="67" name="Graphic 66">
              <a:extLst>
                <a:ext uri="{FF2B5EF4-FFF2-40B4-BE49-F238E27FC236}">
                  <a16:creationId xmlns:a16="http://schemas.microsoft.com/office/drawing/2014/main" id="{8B298C5D-2954-4098-A358-2603D8033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213" y="1496154"/>
              <a:ext cx="185483" cy="185483"/>
            </a:xfrm>
            <a:prstGeom prst="rect">
              <a:avLst/>
            </a:prstGeom>
          </p:spPr>
        </p:pic>
      </p:grpSp>
      <p:grpSp>
        <p:nvGrpSpPr>
          <p:cNvPr id="20" name="Group 19">
            <a:extLst>
              <a:ext uri="{FF2B5EF4-FFF2-40B4-BE49-F238E27FC236}">
                <a16:creationId xmlns:a16="http://schemas.microsoft.com/office/drawing/2014/main" id="{EA18FF58-C9BF-467F-83BE-DA00682A4D75}"/>
              </a:ext>
            </a:extLst>
          </p:cNvPr>
          <p:cNvGrpSpPr/>
          <p:nvPr/>
        </p:nvGrpSpPr>
        <p:grpSpPr>
          <a:xfrm>
            <a:off x="374473" y="2428388"/>
            <a:ext cx="11430529" cy="2492391"/>
            <a:chOff x="374473" y="2923244"/>
            <a:chExt cx="11430529" cy="2492391"/>
          </a:xfrm>
        </p:grpSpPr>
        <p:grpSp>
          <p:nvGrpSpPr>
            <p:cNvPr id="19" name="Group 18">
              <a:extLst>
                <a:ext uri="{FF2B5EF4-FFF2-40B4-BE49-F238E27FC236}">
                  <a16:creationId xmlns:a16="http://schemas.microsoft.com/office/drawing/2014/main" id="{F7343756-52E8-443E-A61E-5AC7FE57AAC9}"/>
                </a:ext>
              </a:extLst>
            </p:cNvPr>
            <p:cNvGrpSpPr/>
            <p:nvPr/>
          </p:nvGrpSpPr>
          <p:grpSpPr>
            <a:xfrm>
              <a:off x="374473" y="2923244"/>
              <a:ext cx="2695966" cy="2492391"/>
              <a:chOff x="559994" y="2923244"/>
              <a:chExt cx="2695966" cy="2492391"/>
            </a:xfrm>
          </p:grpSpPr>
          <p:pic>
            <p:nvPicPr>
              <p:cNvPr id="78" name="Picture 77" descr="手機的螢幕擷圖&#10;&#10;自動產生的說明">
                <a:extLst>
                  <a:ext uri="{FF2B5EF4-FFF2-40B4-BE49-F238E27FC236}">
                    <a16:creationId xmlns:a16="http://schemas.microsoft.com/office/drawing/2014/main" id="{BBBF9639-1462-430D-85A6-5BE964369DF8}"/>
                  </a:ext>
                </a:extLst>
              </p:cNvPr>
              <p:cNvPicPr>
                <a:picLocks noChangeAspect="1"/>
              </p:cNvPicPr>
              <p:nvPr/>
            </p:nvPicPr>
            <p:blipFill>
              <a:blip r:embed="rId6"/>
              <a:stretch>
                <a:fillRect/>
              </a:stretch>
            </p:blipFill>
            <p:spPr>
              <a:xfrm>
                <a:off x="647118" y="2923244"/>
                <a:ext cx="2600905" cy="1789393"/>
              </a:xfrm>
              <a:prstGeom prst="rect">
                <a:avLst/>
              </a:prstGeom>
            </p:spPr>
          </p:pic>
          <p:grpSp>
            <p:nvGrpSpPr>
              <p:cNvPr id="101" name="Group 100">
                <a:extLst>
                  <a:ext uri="{FF2B5EF4-FFF2-40B4-BE49-F238E27FC236}">
                    <a16:creationId xmlns:a16="http://schemas.microsoft.com/office/drawing/2014/main" id="{60F81C2B-1134-4DD3-822F-010A9F56D55B}"/>
                  </a:ext>
                </a:extLst>
              </p:cNvPr>
              <p:cNvGrpSpPr/>
              <p:nvPr/>
            </p:nvGrpSpPr>
            <p:grpSpPr>
              <a:xfrm>
                <a:off x="559994" y="4882780"/>
                <a:ext cx="2695966" cy="532855"/>
                <a:chOff x="4000500" y="1895754"/>
                <a:chExt cx="1000125" cy="2664807"/>
              </a:xfrm>
            </p:grpSpPr>
            <p:sp>
              <p:nvSpPr>
                <p:cNvPr id="102" name="Rectangle: Rounded Corners 101">
                  <a:extLst>
                    <a:ext uri="{FF2B5EF4-FFF2-40B4-BE49-F238E27FC236}">
                      <a16:creationId xmlns:a16="http://schemas.microsoft.com/office/drawing/2014/main" id="{708B9BC0-EE32-484A-B88F-2ABBACF73F60}"/>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3" name="Rectangle: Rounded Corners 102">
                  <a:extLst>
                    <a:ext uri="{FF2B5EF4-FFF2-40B4-BE49-F238E27FC236}">
                      <a16:creationId xmlns:a16="http://schemas.microsoft.com/office/drawing/2014/main" id="{F3E0046E-E51A-463D-A83C-6106C9E4C01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kern="0">
                      <a:solidFill>
                        <a:srgbClr val="FFFFFF"/>
                      </a:solidFill>
                      <a:latin typeface="Adobe Clean ExtraBold"/>
                    </a:rPr>
                    <a:t>由 Adobe 專家設計的</a:t>
                  </a:r>
                </a:p>
                <a:p>
                  <a:pPr algn="ctr"/>
                  <a:r>
                    <a:rPr lang="zh-TW" sz="1400" kern="0">
                      <a:solidFill>
                        <a:srgbClr val="FFFFFF"/>
                      </a:solidFill>
                      <a:latin typeface="Adobe Clean ExtraBold"/>
                    </a:rPr>
                    <a:t>引導式學習</a:t>
                  </a:r>
                </a:p>
              </p:txBody>
            </p:sp>
          </p:grpSp>
        </p:grpSp>
        <p:grpSp>
          <p:nvGrpSpPr>
            <p:cNvPr id="18" name="Group 17">
              <a:extLst>
                <a:ext uri="{FF2B5EF4-FFF2-40B4-BE49-F238E27FC236}">
                  <a16:creationId xmlns:a16="http://schemas.microsoft.com/office/drawing/2014/main" id="{5D3577BA-338A-4D3D-A4AC-1CD062E69349}"/>
                </a:ext>
              </a:extLst>
            </p:cNvPr>
            <p:cNvGrpSpPr/>
            <p:nvPr/>
          </p:nvGrpSpPr>
          <p:grpSpPr>
            <a:xfrm>
              <a:off x="3291340" y="2941094"/>
              <a:ext cx="2716592" cy="2474541"/>
              <a:chOff x="3351538" y="2941094"/>
              <a:chExt cx="2716592" cy="2474541"/>
            </a:xfrm>
          </p:grpSpPr>
          <p:pic>
            <p:nvPicPr>
              <p:cNvPr id="77" name="Picture 76" descr="手機的螢幕擷圖&#10;&#10;自動產生的說明">
                <a:extLst>
                  <a:ext uri="{FF2B5EF4-FFF2-40B4-BE49-F238E27FC236}">
                    <a16:creationId xmlns:a16="http://schemas.microsoft.com/office/drawing/2014/main" id="{5B101A38-10F3-4644-9996-AE08265D5300}"/>
                  </a:ext>
                </a:extLst>
              </p:cNvPr>
              <p:cNvPicPr>
                <a:picLocks noChangeAspect="1"/>
              </p:cNvPicPr>
              <p:nvPr/>
            </p:nvPicPr>
            <p:blipFill>
              <a:blip r:embed="rId7"/>
              <a:stretch>
                <a:fillRect/>
              </a:stretch>
            </p:blipFill>
            <p:spPr>
              <a:xfrm>
                <a:off x="3372164" y="2941094"/>
                <a:ext cx="2695966" cy="1795019"/>
              </a:xfrm>
              <a:prstGeom prst="rect">
                <a:avLst/>
              </a:prstGeom>
            </p:spPr>
          </p:pic>
          <p:grpSp>
            <p:nvGrpSpPr>
              <p:cNvPr id="104" name="Group 103">
                <a:extLst>
                  <a:ext uri="{FF2B5EF4-FFF2-40B4-BE49-F238E27FC236}">
                    <a16:creationId xmlns:a16="http://schemas.microsoft.com/office/drawing/2014/main" id="{D20D0F2B-1550-4FF2-9734-592FD2C31772}"/>
                  </a:ext>
                </a:extLst>
              </p:cNvPr>
              <p:cNvGrpSpPr/>
              <p:nvPr/>
            </p:nvGrpSpPr>
            <p:grpSpPr>
              <a:xfrm>
                <a:off x="3351538" y="4882780"/>
                <a:ext cx="2695966" cy="532855"/>
                <a:chOff x="4000500" y="1895754"/>
                <a:chExt cx="1000125" cy="2664807"/>
              </a:xfrm>
            </p:grpSpPr>
            <p:sp>
              <p:nvSpPr>
                <p:cNvPr id="105" name="Rectangle: Rounded Corners 104">
                  <a:extLst>
                    <a:ext uri="{FF2B5EF4-FFF2-40B4-BE49-F238E27FC236}">
                      <a16:creationId xmlns:a16="http://schemas.microsoft.com/office/drawing/2014/main" id="{6FDF2693-DADE-4F5E-95CF-69D37CEDD32A}"/>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6" name="Rectangle: Rounded Corners 105">
                  <a:extLst>
                    <a:ext uri="{FF2B5EF4-FFF2-40B4-BE49-F238E27FC236}">
                      <a16:creationId xmlns:a16="http://schemas.microsoft.com/office/drawing/2014/main" id="{952FD7F4-25DF-4A58-A972-EDFF964B39C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kern="0">
                      <a:solidFill>
                        <a:srgbClr val="FFFFFF"/>
                      </a:solidFill>
                      <a:latin typeface="Adobe Clean ExtraBold"/>
                    </a:rPr>
                    <a:t>產品指南和支援文章的快速解答</a:t>
                  </a:r>
                </a:p>
              </p:txBody>
            </p:sp>
          </p:grpSp>
        </p:grpSp>
        <p:grpSp>
          <p:nvGrpSpPr>
            <p:cNvPr id="17" name="Group 16">
              <a:extLst>
                <a:ext uri="{FF2B5EF4-FFF2-40B4-BE49-F238E27FC236}">
                  <a16:creationId xmlns:a16="http://schemas.microsoft.com/office/drawing/2014/main" id="{4BF7D28E-F9D4-4775-84F2-9BC8C88D533B}"/>
                </a:ext>
              </a:extLst>
            </p:cNvPr>
            <p:cNvGrpSpPr/>
            <p:nvPr/>
          </p:nvGrpSpPr>
          <p:grpSpPr>
            <a:xfrm>
              <a:off x="6208207" y="2941094"/>
              <a:ext cx="2695966" cy="2474541"/>
              <a:chOff x="6146637" y="2941094"/>
              <a:chExt cx="2695966" cy="2474541"/>
            </a:xfrm>
          </p:grpSpPr>
          <p:pic>
            <p:nvPicPr>
              <p:cNvPr id="76" name="Picture 75" descr="電腦的螢幕擷圖&#10;&#10;自動產生的說明">
                <a:extLst>
                  <a:ext uri="{FF2B5EF4-FFF2-40B4-BE49-F238E27FC236}">
                    <a16:creationId xmlns:a16="http://schemas.microsoft.com/office/drawing/2014/main" id="{799979D2-39D6-4ECA-B057-F8ABA8DFDFB7}"/>
                  </a:ext>
                </a:extLst>
              </p:cNvPr>
              <p:cNvPicPr>
                <a:picLocks noChangeAspect="1"/>
              </p:cNvPicPr>
              <p:nvPr/>
            </p:nvPicPr>
            <p:blipFill>
              <a:blip r:embed="rId8"/>
              <a:stretch>
                <a:fillRect/>
              </a:stretch>
            </p:blipFill>
            <p:spPr>
              <a:xfrm>
                <a:off x="6147663" y="2941094"/>
                <a:ext cx="2603134" cy="1795020"/>
              </a:xfrm>
              <a:prstGeom prst="rect">
                <a:avLst/>
              </a:prstGeom>
            </p:spPr>
          </p:pic>
          <p:grpSp>
            <p:nvGrpSpPr>
              <p:cNvPr id="107" name="Group 106">
                <a:extLst>
                  <a:ext uri="{FF2B5EF4-FFF2-40B4-BE49-F238E27FC236}">
                    <a16:creationId xmlns:a16="http://schemas.microsoft.com/office/drawing/2014/main" id="{5D088AB2-AB43-482D-9838-7F94F06F1542}"/>
                  </a:ext>
                </a:extLst>
              </p:cNvPr>
              <p:cNvGrpSpPr/>
              <p:nvPr/>
            </p:nvGrpSpPr>
            <p:grpSpPr>
              <a:xfrm>
                <a:off x="6146637" y="4882780"/>
                <a:ext cx="2695966" cy="532855"/>
                <a:chOff x="4000500" y="1895754"/>
                <a:chExt cx="1000125" cy="2664807"/>
              </a:xfrm>
            </p:grpSpPr>
            <p:sp>
              <p:nvSpPr>
                <p:cNvPr id="108" name="Rectangle: Rounded Corners 107">
                  <a:extLst>
                    <a:ext uri="{FF2B5EF4-FFF2-40B4-BE49-F238E27FC236}">
                      <a16:creationId xmlns:a16="http://schemas.microsoft.com/office/drawing/2014/main" id="{206BD7F7-7DBF-469A-A416-28D33827A4AF}"/>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09" name="Rectangle: Rounded Corners 108">
                  <a:extLst>
                    <a:ext uri="{FF2B5EF4-FFF2-40B4-BE49-F238E27FC236}">
                      <a16:creationId xmlns:a16="http://schemas.microsoft.com/office/drawing/2014/main" id="{A126F1FD-285B-4E86-84C2-7555D3F9FAE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kern="0">
                      <a:solidFill>
                        <a:srgbClr val="FFFFFF"/>
                      </a:solidFill>
                      <a:latin typeface="Adobe Clean ExtraBold"/>
                    </a:rPr>
                    <a:t>專家</a:t>
                  </a:r>
                  <a:br/>
                  <a:r>
                    <a:rPr lang="zh-TW" sz="1400" kern="0">
                      <a:solidFill>
                        <a:srgbClr val="FFFFFF"/>
                      </a:solidFill>
                      <a:latin typeface="Adobe Clean ExtraBold"/>
                    </a:rPr>
                    <a:t>和同儕學習者社群</a:t>
                  </a:r>
                </a:p>
              </p:txBody>
            </p:sp>
          </p:grpSp>
        </p:grpSp>
        <p:grpSp>
          <p:nvGrpSpPr>
            <p:cNvPr id="16" name="Group 15">
              <a:extLst>
                <a:ext uri="{FF2B5EF4-FFF2-40B4-BE49-F238E27FC236}">
                  <a16:creationId xmlns:a16="http://schemas.microsoft.com/office/drawing/2014/main" id="{CA37595F-C125-4331-AAB8-6242796C431C}"/>
                </a:ext>
              </a:extLst>
            </p:cNvPr>
            <p:cNvGrpSpPr/>
            <p:nvPr/>
          </p:nvGrpSpPr>
          <p:grpSpPr>
            <a:xfrm>
              <a:off x="9109036" y="2941094"/>
              <a:ext cx="2695966" cy="2474541"/>
              <a:chOff x="8924855" y="2941094"/>
              <a:chExt cx="2695966" cy="2474541"/>
            </a:xfrm>
          </p:grpSpPr>
          <p:pic>
            <p:nvPicPr>
              <p:cNvPr id="79" name="Picture 78" descr="社交媒體貼文的螢幕擷圖&#10;&#10;自動產生的說明">
                <a:extLst>
                  <a:ext uri="{FF2B5EF4-FFF2-40B4-BE49-F238E27FC236}">
                    <a16:creationId xmlns:a16="http://schemas.microsoft.com/office/drawing/2014/main" id="{033E2C93-2D4A-4B2D-BDD5-B1920571B714}"/>
                  </a:ext>
                </a:extLst>
              </p:cNvPr>
              <p:cNvPicPr>
                <a:picLocks noChangeAspect="1"/>
              </p:cNvPicPr>
              <p:nvPr/>
            </p:nvPicPr>
            <p:blipFill>
              <a:blip r:embed="rId9"/>
              <a:stretch>
                <a:fillRect/>
              </a:stretch>
            </p:blipFill>
            <p:spPr>
              <a:xfrm>
                <a:off x="9014111" y="2941094"/>
                <a:ext cx="2532111" cy="1795020"/>
              </a:xfrm>
              <a:prstGeom prst="rect">
                <a:avLst/>
              </a:prstGeom>
            </p:spPr>
          </p:pic>
          <p:grpSp>
            <p:nvGrpSpPr>
              <p:cNvPr id="110" name="Group 109">
                <a:extLst>
                  <a:ext uri="{FF2B5EF4-FFF2-40B4-BE49-F238E27FC236}">
                    <a16:creationId xmlns:a16="http://schemas.microsoft.com/office/drawing/2014/main" id="{12975C98-F861-4004-B9B8-3CB0F8C35870}"/>
                  </a:ext>
                </a:extLst>
              </p:cNvPr>
              <p:cNvGrpSpPr/>
              <p:nvPr/>
            </p:nvGrpSpPr>
            <p:grpSpPr>
              <a:xfrm>
                <a:off x="8924855" y="4882780"/>
                <a:ext cx="2695966" cy="532855"/>
                <a:chOff x="4000500" y="1895754"/>
                <a:chExt cx="1000125" cy="2664807"/>
              </a:xfrm>
            </p:grpSpPr>
            <p:sp>
              <p:nvSpPr>
                <p:cNvPr id="111" name="Rectangle: Rounded Corners 110">
                  <a:extLst>
                    <a:ext uri="{FF2B5EF4-FFF2-40B4-BE49-F238E27FC236}">
                      <a16:creationId xmlns:a16="http://schemas.microsoft.com/office/drawing/2014/main" id="{351454C1-F3C0-41F1-820A-0090B14824FB}"/>
                    </a:ext>
                  </a:extLst>
                </p:cNvPr>
                <p:cNvSpPr/>
                <p:nvPr/>
              </p:nvSpPr>
              <p:spPr>
                <a:xfrm>
                  <a:off x="4000500" y="1895754"/>
                  <a:ext cx="1000125" cy="2664807"/>
                </a:xfrm>
                <a:prstGeom prst="roundRect">
                  <a:avLst>
                    <a:gd name="adj" fmla="val 50000"/>
                  </a:avLst>
                </a:prstGeom>
                <a:solidFill>
                  <a:srgbClr val="9EA6AE"/>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2" name="Rectangle: Rounded Corners 111">
                  <a:extLst>
                    <a:ext uri="{FF2B5EF4-FFF2-40B4-BE49-F238E27FC236}">
                      <a16:creationId xmlns:a16="http://schemas.microsoft.com/office/drawing/2014/main" id="{827F0E85-4733-479A-A0A7-DE84B09F2B5F}"/>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kern="0">
                      <a:solidFill>
                        <a:srgbClr val="FFFFFF"/>
                      </a:solidFill>
                      <a:latin typeface="Adobe Clean ExtraBold"/>
                    </a:rPr>
                    <a:t>線上支援</a:t>
                  </a:r>
                </a:p>
              </p:txBody>
            </p:sp>
          </p:grpSp>
        </p:grpSp>
      </p:grpSp>
      <p:grpSp>
        <p:nvGrpSpPr>
          <p:cNvPr id="30" name="Group 29">
            <a:extLst>
              <a:ext uri="{FF2B5EF4-FFF2-40B4-BE49-F238E27FC236}">
                <a16:creationId xmlns:a16="http://schemas.microsoft.com/office/drawing/2014/main" id="{B0CBDE2B-4B7D-419A-85BC-66C64A1C52AB}"/>
              </a:ext>
            </a:extLst>
          </p:cNvPr>
          <p:cNvGrpSpPr/>
          <p:nvPr/>
        </p:nvGrpSpPr>
        <p:grpSpPr>
          <a:xfrm>
            <a:off x="374473" y="5159473"/>
            <a:ext cx="11435118" cy="1106538"/>
            <a:chOff x="374473" y="5245537"/>
            <a:chExt cx="11435118" cy="1106538"/>
          </a:xfrm>
        </p:grpSpPr>
        <p:grpSp>
          <p:nvGrpSpPr>
            <p:cNvPr id="27" name="Group 26">
              <a:extLst>
                <a:ext uri="{FF2B5EF4-FFF2-40B4-BE49-F238E27FC236}">
                  <a16:creationId xmlns:a16="http://schemas.microsoft.com/office/drawing/2014/main" id="{73FEEEF0-94BC-4133-897F-2AC2645CF788}"/>
                </a:ext>
              </a:extLst>
            </p:cNvPr>
            <p:cNvGrpSpPr/>
            <p:nvPr/>
          </p:nvGrpSpPr>
          <p:grpSpPr>
            <a:xfrm>
              <a:off x="6193936" y="5245537"/>
              <a:ext cx="5615655" cy="1106538"/>
              <a:chOff x="5944114" y="5234779"/>
              <a:chExt cx="5615655" cy="1106538"/>
            </a:xfrm>
          </p:grpSpPr>
          <p:grpSp>
            <p:nvGrpSpPr>
              <p:cNvPr id="123" name="Group 122">
                <a:extLst>
                  <a:ext uri="{FF2B5EF4-FFF2-40B4-BE49-F238E27FC236}">
                    <a16:creationId xmlns:a16="http://schemas.microsoft.com/office/drawing/2014/main" id="{B019E9AB-F491-44F5-8E5D-756C1276A32B}"/>
                  </a:ext>
                </a:extLst>
              </p:cNvPr>
              <p:cNvGrpSpPr/>
              <p:nvPr/>
            </p:nvGrpSpPr>
            <p:grpSpPr>
              <a:xfrm rot="16200000">
                <a:off x="8198673" y="2980220"/>
                <a:ext cx="1106538" cy="5615655"/>
                <a:chOff x="4000500" y="1895754"/>
                <a:chExt cx="1000125" cy="2664807"/>
              </a:xfrm>
            </p:grpSpPr>
            <p:sp>
              <p:nvSpPr>
                <p:cNvPr id="130" name="Rectangle: Rounded Corners 129">
                  <a:extLst>
                    <a:ext uri="{FF2B5EF4-FFF2-40B4-BE49-F238E27FC236}">
                      <a16:creationId xmlns:a16="http://schemas.microsoft.com/office/drawing/2014/main" id="{1D0A2112-9352-462B-881A-E2D3E7EA0EF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31" name="Rectangle: Rounded Corners 130">
                  <a:extLst>
                    <a:ext uri="{FF2B5EF4-FFF2-40B4-BE49-F238E27FC236}">
                      <a16:creationId xmlns:a16="http://schemas.microsoft.com/office/drawing/2014/main" id="{73B6D0CC-44FB-4F6B-B17D-B37E5F90CCC6}"/>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24" name="Group 123">
                <a:extLst>
                  <a:ext uri="{FF2B5EF4-FFF2-40B4-BE49-F238E27FC236}">
                    <a16:creationId xmlns:a16="http://schemas.microsoft.com/office/drawing/2014/main" id="{A515AF5E-296F-48A3-B89C-BE6208DC816E}"/>
                  </a:ext>
                </a:extLst>
              </p:cNvPr>
              <p:cNvGrpSpPr/>
              <p:nvPr/>
            </p:nvGrpSpPr>
            <p:grpSpPr>
              <a:xfrm>
                <a:off x="6129243" y="5336614"/>
                <a:ext cx="902866" cy="902866"/>
                <a:chOff x="698214" y="1577347"/>
                <a:chExt cx="1951666" cy="1951666"/>
              </a:xfrm>
            </p:grpSpPr>
            <p:grpSp>
              <p:nvGrpSpPr>
                <p:cNvPr id="126" name="Group 125">
                  <a:extLst>
                    <a:ext uri="{FF2B5EF4-FFF2-40B4-BE49-F238E27FC236}">
                      <a16:creationId xmlns:a16="http://schemas.microsoft.com/office/drawing/2014/main" id="{F131FAB9-B730-47E4-B57F-B13A69B55E2B}"/>
                    </a:ext>
                  </a:extLst>
                </p:cNvPr>
                <p:cNvGrpSpPr/>
                <p:nvPr/>
              </p:nvGrpSpPr>
              <p:grpSpPr>
                <a:xfrm>
                  <a:off x="698214" y="1577347"/>
                  <a:ext cx="1951666" cy="1951666"/>
                  <a:chOff x="5378677" y="2730500"/>
                  <a:chExt cx="2095500" cy="2095500"/>
                </a:xfrm>
              </p:grpSpPr>
              <p:sp>
                <p:nvSpPr>
                  <p:cNvPr id="128" name="Oval 127">
                    <a:extLst>
                      <a:ext uri="{FF2B5EF4-FFF2-40B4-BE49-F238E27FC236}">
                        <a16:creationId xmlns:a16="http://schemas.microsoft.com/office/drawing/2014/main" id="{41408FD4-C0C8-487E-AF71-E2DE56C14D9D}"/>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9" name="Oval 128">
                    <a:extLst>
                      <a:ext uri="{FF2B5EF4-FFF2-40B4-BE49-F238E27FC236}">
                        <a16:creationId xmlns:a16="http://schemas.microsoft.com/office/drawing/2014/main" id="{E07B6815-FA24-498C-A321-3E8202F2BFA7}"/>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7" name="Oval 126">
                  <a:extLst>
                    <a:ext uri="{FF2B5EF4-FFF2-40B4-BE49-F238E27FC236}">
                      <a16:creationId xmlns:a16="http://schemas.microsoft.com/office/drawing/2014/main" id="{4CC35FDD-7E03-4C35-9C1C-A03B95A608F0}"/>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5" name="Rectangle 124">
                <a:extLst>
                  <a:ext uri="{FF2B5EF4-FFF2-40B4-BE49-F238E27FC236}">
                    <a16:creationId xmlns:a16="http://schemas.microsoft.com/office/drawing/2014/main" id="{FD63EC46-EF57-4680-99AF-7482E9ACF377}"/>
                  </a:ext>
                </a:extLst>
              </p:cNvPr>
              <p:cNvSpPr/>
              <p:nvPr/>
            </p:nvSpPr>
            <p:spPr>
              <a:xfrm>
                <a:off x="7117083" y="5430068"/>
                <a:ext cx="3958487" cy="374461"/>
              </a:xfrm>
              <a:prstGeom prst="rect">
                <a:avLst/>
              </a:prstGeom>
            </p:spPr>
            <p:txBody>
              <a:bodyPr wrap="square">
                <a:spAutoFit/>
              </a:bodyPr>
              <a:lstStyle/>
              <a:p>
                <a:pPr>
                  <a:lnSpc>
                    <a:spcPts val="2200"/>
                  </a:lnSpc>
                  <a:defRPr/>
                </a:pPr>
                <a:r>
                  <a:rPr lang="zh-TW" sz="2000" b="1">
                    <a:solidFill>
                      <a:srgbClr val="000000"/>
                    </a:solidFill>
                    <a:latin typeface="Adobe Clean"/>
                  </a:rPr>
                  <a:t>Experience League 已推出行動版！</a:t>
                </a:r>
              </a:p>
            </p:txBody>
          </p:sp>
          <p:pic>
            <p:nvPicPr>
              <p:cNvPr id="24" name="Graphic 23">
                <a:extLst>
                  <a:ext uri="{FF2B5EF4-FFF2-40B4-BE49-F238E27FC236}">
                    <a16:creationId xmlns:a16="http://schemas.microsoft.com/office/drawing/2014/main" id="{BE7666FA-8700-45B0-9A1A-323BF2399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6310" y="5538328"/>
                <a:ext cx="297978" cy="498789"/>
              </a:xfrm>
              <a:prstGeom prst="rect">
                <a:avLst/>
              </a:prstGeom>
            </p:spPr>
          </p:pic>
        </p:grpSp>
        <p:grpSp>
          <p:nvGrpSpPr>
            <p:cNvPr id="29" name="Group 28">
              <a:extLst>
                <a:ext uri="{FF2B5EF4-FFF2-40B4-BE49-F238E27FC236}">
                  <a16:creationId xmlns:a16="http://schemas.microsoft.com/office/drawing/2014/main" id="{A0B69EC7-0E04-4596-A8F7-CAAAABB834E9}"/>
                </a:ext>
              </a:extLst>
            </p:cNvPr>
            <p:cNvGrpSpPr/>
            <p:nvPr/>
          </p:nvGrpSpPr>
          <p:grpSpPr>
            <a:xfrm>
              <a:off x="374473" y="5245537"/>
              <a:ext cx="5615658" cy="1106538"/>
              <a:chOff x="382413" y="5234779"/>
              <a:chExt cx="5615658" cy="1106538"/>
            </a:xfrm>
          </p:grpSpPr>
          <p:grpSp>
            <p:nvGrpSpPr>
              <p:cNvPr id="113" name="Group 112">
                <a:extLst>
                  <a:ext uri="{FF2B5EF4-FFF2-40B4-BE49-F238E27FC236}">
                    <a16:creationId xmlns:a16="http://schemas.microsoft.com/office/drawing/2014/main" id="{3385FA19-E422-400C-8542-268CC4C7C61D}"/>
                  </a:ext>
                </a:extLst>
              </p:cNvPr>
              <p:cNvGrpSpPr/>
              <p:nvPr/>
            </p:nvGrpSpPr>
            <p:grpSpPr>
              <a:xfrm rot="16200000">
                <a:off x="2636973" y="2980219"/>
                <a:ext cx="1106538" cy="5615658"/>
                <a:chOff x="4000500" y="1895754"/>
                <a:chExt cx="1000125" cy="2664807"/>
              </a:xfrm>
            </p:grpSpPr>
            <p:sp>
              <p:nvSpPr>
                <p:cNvPr id="114" name="Rectangle: Rounded Corners 113">
                  <a:extLst>
                    <a:ext uri="{FF2B5EF4-FFF2-40B4-BE49-F238E27FC236}">
                      <a16:creationId xmlns:a16="http://schemas.microsoft.com/office/drawing/2014/main" id="{5BD63B6B-FFB1-45EA-A055-872CB7AB2574}"/>
                    </a:ext>
                  </a:extLst>
                </p:cNvPr>
                <p:cNvSpPr/>
                <p:nvPr/>
              </p:nvSpPr>
              <p:spPr>
                <a:xfrm>
                  <a:off x="4000500" y="1895754"/>
                  <a:ext cx="1000125" cy="2664807"/>
                </a:xfrm>
                <a:prstGeom prst="roundRect">
                  <a:avLst>
                    <a:gd name="adj" fmla="val 50000"/>
                  </a:avLst>
                </a:prstGeom>
                <a:solidFill>
                  <a:srgbClr val="F4F6F8"/>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15" name="Rectangle: Rounded Corners 114">
                  <a:extLst>
                    <a:ext uri="{FF2B5EF4-FFF2-40B4-BE49-F238E27FC236}">
                      <a16:creationId xmlns:a16="http://schemas.microsoft.com/office/drawing/2014/main" id="{F209FD07-CFF0-48B0-9128-E7035093F140}"/>
                    </a:ext>
                  </a:extLst>
                </p:cNvPr>
                <p:cNvSpPr/>
                <p:nvPr/>
              </p:nvSpPr>
              <p:spPr>
                <a:xfrm>
                  <a:off x="4000500" y="1895754"/>
                  <a:ext cx="1000125" cy="2664807"/>
                </a:xfrm>
                <a:prstGeom prst="roundRect">
                  <a:avLst>
                    <a:gd name="adj" fmla="val 50000"/>
                  </a:avLst>
                </a:prstGeom>
                <a:solidFill>
                  <a:srgbClr val="F4F6F8">
                    <a:alpha val="10000"/>
                  </a:srgbClr>
                </a:solidFill>
                <a:ln>
                  <a:noFill/>
                </a:ln>
                <a:effectLst>
                  <a:outerShdw blurRad="50800" dist="38100" dir="2700000" algn="tl" rotWithShape="0">
                    <a:prstClr val="black">
                      <a:alpha val="1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grpSp>
            <p:nvGrpSpPr>
              <p:cNvPr id="116" name="Group 115">
                <a:extLst>
                  <a:ext uri="{FF2B5EF4-FFF2-40B4-BE49-F238E27FC236}">
                    <a16:creationId xmlns:a16="http://schemas.microsoft.com/office/drawing/2014/main" id="{D809EA67-7586-4922-B9FD-0E708EDEABA6}"/>
                  </a:ext>
                </a:extLst>
              </p:cNvPr>
              <p:cNvGrpSpPr/>
              <p:nvPr/>
            </p:nvGrpSpPr>
            <p:grpSpPr>
              <a:xfrm>
                <a:off x="567540" y="5336614"/>
                <a:ext cx="902866" cy="902866"/>
                <a:chOff x="698214" y="1577347"/>
                <a:chExt cx="1951666" cy="1951666"/>
              </a:xfrm>
            </p:grpSpPr>
            <p:grpSp>
              <p:nvGrpSpPr>
                <p:cNvPr id="117" name="Group 116">
                  <a:extLst>
                    <a:ext uri="{FF2B5EF4-FFF2-40B4-BE49-F238E27FC236}">
                      <a16:creationId xmlns:a16="http://schemas.microsoft.com/office/drawing/2014/main" id="{7C108A9D-0C5E-4085-936D-D54C25E2CE21}"/>
                    </a:ext>
                  </a:extLst>
                </p:cNvPr>
                <p:cNvGrpSpPr/>
                <p:nvPr/>
              </p:nvGrpSpPr>
              <p:grpSpPr>
                <a:xfrm>
                  <a:off x="698214" y="1577347"/>
                  <a:ext cx="1951666" cy="1951666"/>
                  <a:chOff x="5378677" y="2730500"/>
                  <a:chExt cx="2095500" cy="2095500"/>
                </a:xfrm>
              </p:grpSpPr>
              <p:sp>
                <p:nvSpPr>
                  <p:cNvPr id="119" name="Oval 118">
                    <a:extLst>
                      <a:ext uri="{FF2B5EF4-FFF2-40B4-BE49-F238E27FC236}">
                        <a16:creationId xmlns:a16="http://schemas.microsoft.com/office/drawing/2014/main" id="{28544011-5523-43A7-A20F-57DF0577739F}"/>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sp>
                <p:nvSpPr>
                  <p:cNvPr id="120" name="Oval 119">
                    <a:extLst>
                      <a:ext uri="{FF2B5EF4-FFF2-40B4-BE49-F238E27FC236}">
                        <a16:creationId xmlns:a16="http://schemas.microsoft.com/office/drawing/2014/main" id="{D2E59A03-6FC9-4642-A436-E7B03C2D66B2}"/>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18" name="Oval 117">
                  <a:extLst>
                    <a:ext uri="{FF2B5EF4-FFF2-40B4-BE49-F238E27FC236}">
                      <a16:creationId xmlns:a16="http://schemas.microsoft.com/office/drawing/2014/main" id="{4F51BEF5-65D3-4453-A170-80F4F6A093CE}"/>
                    </a:ext>
                  </a:extLst>
                </p:cNvPr>
                <p:cNvSpPr/>
                <p:nvPr/>
              </p:nvSpPr>
              <p:spPr>
                <a:xfrm>
                  <a:off x="838053" y="1717186"/>
                  <a:ext cx="1671988" cy="1671988"/>
                </a:xfrm>
                <a:prstGeom prst="ellipse">
                  <a:avLst/>
                </a:prstGeom>
                <a:solidFill>
                  <a:schemeClr val="tx1"/>
                </a:solidFill>
                <a:ln>
                  <a:noFill/>
                </a:ln>
                <a:effectLst>
                  <a:innerShdw blurRad="1143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dobe Clean SemiLight" panose="020B0403020404020204" pitchFamily="34" charset="0"/>
                    <a:ea typeface="+mn-ea"/>
                    <a:cs typeface="+mn-cs"/>
                  </a:endParaRPr>
                </a:p>
              </p:txBody>
            </p:sp>
          </p:grpSp>
          <p:sp>
            <p:nvSpPr>
              <p:cNvPr id="121" name="Rectangle 120">
                <a:extLst>
                  <a:ext uri="{FF2B5EF4-FFF2-40B4-BE49-F238E27FC236}">
                    <a16:creationId xmlns:a16="http://schemas.microsoft.com/office/drawing/2014/main" id="{A58B459E-5D8D-414C-B65F-F903E1B27F36}"/>
                  </a:ext>
                </a:extLst>
              </p:cNvPr>
              <p:cNvSpPr/>
              <p:nvPr/>
            </p:nvSpPr>
            <p:spPr>
              <a:xfrm>
                <a:off x="1555380" y="5430068"/>
                <a:ext cx="3958487" cy="656590"/>
              </a:xfrm>
              <a:prstGeom prst="rect">
                <a:avLst/>
              </a:prstGeom>
            </p:spPr>
            <p:txBody>
              <a:bodyPr wrap="square">
                <a:spAutoFit/>
              </a:bodyPr>
              <a:lstStyle/>
              <a:p>
                <a:pPr>
                  <a:lnSpc>
                    <a:spcPts val="2200"/>
                  </a:lnSpc>
                  <a:defRPr/>
                </a:pPr>
                <a:r>
                  <a:rPr lang="zh-TW" sz="2000" b="1">
                    <a:solidFill>
                      <a:srgbClr val="000000"/>
                    </a:solidFill>
                    <a:latin typeface="Adobe Clean"/>
                  </a:rPr>
                  <a:t>Experience League 已在全球推出！</a:t>
                </a:r>
              </a:p>
              <a:p>
                <a:pPr>
                  <a:lnSpc>
                    <a:spcPts val="2200"/>
                  </a:lnSpc>
                  <a:defRPr/>
                </a:pPr>
                <a:r>
                  <a:rPr lang="zh-TW" sz="2000" b="1">
                    <a:solidFill>
                      <a:srgbClr val="000000"/>
                    </a:solidFill>
                    <a:latin typeface="Adobe Clean"/>
                  </a:rPr>
                  <a:t>(12 種語言)</a:t>
                </a:r>
              </a:p>
            </p:txBody>
          </p:sp>
          <p:pic>
            <p:nvPicPr>
              <p:cNvPr id="26" name="Graphic 25">
                <a:extLst>
                  <a:ext uri="{FF2B5EF4-FFF2-40B4-BE49-F238E27FC236}">
                    <a16:creationId xmlns:a16="http://schemas.microsoft.com/office/drawing/2014/main" id="{6B7AC567-45E2-4C1D-AEBF-82F97D626C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609" y="5554359"/>
                <a:ext cx="466725" cy="466725"/>
              </a:xfrm>
              <a:prstGeom prst="rect">
                <a:avLst/>
              </a:prstGeom>
            </p:spPr>
          </p:pic>
        </p:grpSp>
      </p:grpSp>
      <p:pic>
        <p:nvPicPr>
          <p:cNvPr id="68" name="Content Placeholder 8" descr="手機的螢幕擷圖&#10;&#10;自動產生的說明">
            <a:extLst>
              <a:ext uri="{FF2B5EF4-FFF2-40B4-BE49-F238E27FC236}">
                <a16:creationId xmlns:a16="http://schemas.microsoft.com/office/drawing/2014/main" id="{8AB98F9D-149B-BB42-B717-24403D67B9BF}"/>
              </a:ext>
            </a:extLst>
          </p:cNvPr>
          <p:cNvPicPr>
            <a:picLocks noChangeAspect="1"/>
          </p:cNvPicPr>
          <p:nvPr/>
        </p:nvPicPr>
        <p:blipFill rotWithShape="1">
          <a:blip r:embed="rId14"/>
          <a:srcRect b="76612"/>
          <a:stretch/>
        </p:blipFill>
        <p:spPr>
          <a:xfrm>
            <a:off x="506048" y="2466551"/>
            <a:ext cx="2480221" cy="1497691"/>
          </a:xfrm>
          <a:prstGeom prst="rect">
            <a:avLst/>
          </a:prstGeom>
          <a:ln w="3175">
            <a:solidFill>
              <a:schemeClr val="bg1">
                <a:lumMod val="65000"/>
              </a:schemeClr>
            </a:solidFill>
          </a:ln>
          <a:effectLst/>
        </p:spPr>
      </p:pic>
      <p:pic>
        <p:nvPicPr>
          <p:cNvPr id="70" name="Picture 69" descr="手機的螢幕擷圖&#10;&#10;自動產生的說明">
            <a:extLst>
              <a:ext uri="{FF2B5EF4-FFF2-40B4-BE49-F238E27FC236}">
                <a16:creationId xmlns:a16="http://schemas.microsoft.com/office/drawing/2014/main" id="{B3FD7ECB-4C5A-A546-B223-9A4794B8BC25}"/>
              </a:ext>
            </a:extLst>
          </p:cNvPr>
          <p:cNvPicPr>
            <a:picLocks noChangeAspect="1"/>
          </p:cNvPicPr>
          <p:nvPr/>
        </p:nvPicPr>
        <p:blipFill rotWithShape="1">
          <a:blip r:embed="rId15"/>
          <a:srcRect t="-1" b="71176"/>
          <a:stretch/>
        </p:blipFill>
        <p:spPr>
          <a:xfrm>
            <a:off x="3354580" y="2466552"/>
            <a:ext cx="2571660" cy="1510400"/>
          </a:xfrm>
          <a:prstGeom prst="rect">
            <a:avLst/>
          </a:prstGeom>
          <a:ln>
            <a:solidFill>
              <a:schemeClr val="bg1">
                <a:lumMod val="65000"/>
              </a:schemeClr>
            </a:solidFill>
          </a:ln>
        </p:spPr>
      </p:pic>
      <p:pic>
        <p:nvPicPr>
          <p:cNvPr id="71" name="Picture 70" descr="手機的螢幕擷圖&#10;&#10;自動產生的說明">
            <a:extLst>
              <a:ext uri="{FF2B5EF4-FFF2-40B4-BE49-F238E27FC236}">
                <a16:creationId xmlns:a16="http://schemas.microsoft.com/office/drawing/2014/main" id="{10C68E78-DF96-CD41-A287-D32ED5DEB1DC}"/>
              </a:ext>
            </a:extLst>
          </p:cNvPr>
          <p:cNvPicPr>
            <a:picLocks noChangeAspect="1"/>
          </p:cNvPicPr>
          <p:nvPr/>
        </p:nvPicPr>
        <p:blipFill rotWithShape="1">
          <a:blip r:embed="rId16"/>
          <a:srcRect b="26680"/>
          <a:stretch/>
        </p:blipFill>
        <p:spPr>
          <a:xfrm>
            <a:off x="6254507" y="2455447"/>
            <a:ext cx="2495955" cy="1528016"/>
          </a:xfrm>
          <a:prstGeom prst="rect">
            <a:avLst/>
          </a:prstGeom>
          <a:ln>
            <a:solidFill>
              <a:schemeClr val="bg1">
                <a:lumMod val="65000"/>
              </a:schemeClr>
            </a:solidFill>
          </a:ln>
        </p:spPr>
      </p:pic>
      <p:pic>
        <p:nvPicPr>
          <p:cNvPr id="72" name="Picture 71" descr="手機的螢幕擷圖&#10;&#10;自動產生的說明">
            <a:extLst>
              <a:ext uri="{FF2B5EF4-FFF2-40B4-BE49-F238E27FC236}">
                <a16:creationId xmlns:a16="http://schemas.microsoft.com/office/drawing/2014/main" id="{3CC32A0F-AB17-4E4D-9C67-1C86BEAD5064}"/>
              </a:ext>
            </a:extLst>
          </p:cNvPr>
          <p:cNvPicPr>
            <a:picLocks noChangeAspect="1"/>
          </p:cNvPicPr>
          <p:nvPr/>
        </p:nvPicPr>
        <p:blipFill rotWithShape="1">
          <a:blip r:embed="rId17"/>
          <a:srcRect b="62476"/>
          <a:stretch/>
        </p:blipFill>
        <p:spPr>
          <a:xfrm>
            <a:off x="9239858" y="2477574"/>
            <a:ext cx="2461560" cy="1472814"/>
          </a:xfrm>
          <a:prstGeom prst="rect">
            <a:avLst/>
          </a:prstGeom>
          <a:ln>
            <a:solidFill>
              <a:schemeClr val="bg1">
                <a:lumMod val="65000"/>
              </a:schemeClr>
            </a:solidFill>
          </a:ln>
        </p:spPr>
      </p:pic>
    </p:spTree>
    <p:extLst>
      <p:ext uri="{BB962C8B-B14F-4D97-AF65-F5344CB8AC3E}">
        <p14:creationId xmlns:p14="http://schemas.microsoft.com/office/powerpoint/2010/main" val="147807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E97005C-074E-4CB5-9B9F-F996C8FE9650}"/>
              </a:ext>
            </a:extLst>
          </p:cNvPr>
          <p:cNvSpPr>
            <a:spLocks noGrp="1"/>
          </p:cNvSpPr>
          <p:nvPr>
            <p:ph type="title"/>
          </p:nvPr>
        </p:nvSpPr>
        <p:spPr>
          <a:xfrm>
            <a:off x="909189" y="312663"/>
            <a:ext cx="7951587" cy="646189"/>
          </a:xfrm>
          <a:prstGeom prst="rect">
            <a:avLst/>
          </a:prstGeom>
        </p:spPr>
        <p:txBody>
          <a:bodyPr/>
          <a:lstStyle/>
          <a:p>
            <a:r>
              <a:rPr lang="zh-TW" sz="1800">
                <a:latin typeface="Adobe Clean ExtraBold" panose="020B0903020404020204" pitchFamily="34" charset="0"/>
              </a:rPr>
              <a:t>Adobe Experience Cloud：</a:t>
            </a:r>
            <a:r>
              <a:rPr lang="zh-TW" sz="1800">
                <a:solidFill>
                  <a:srgbClr val="1A1A1A"/>
                </a:solidFill>
                <a:latin typeface="Adobe Clean SemiLight" panose="020B0403020404020204" pitchFamily="34" charset="0"/>
              </a:rPr>
              <a:t>建立行銷活動、管理您的廣告，以及收集深入業務情報的整合式解決方案組合。</a:t>
            </a:r>
            <a:r>
              <a:rPr lang="zh-TW" sz="1600">
                <a:solidFill>
                  <a:srgbClr val="F8271A"/>
                </a:solidFill>
                <a:latin typeface="Adobe Clean SemiLight" panose="020B0403020404020204" pitchFamily="34" charset="0"/>
                <a:hlinkClick r:id="rId3">
                  <a:extLst>
                    <a:ext uri="{A12FA001-AC4F-418D-AE19-62706E023703}">
                      <ahyp:hlinkClr xmlns:ahyp="http://schemas.microsoft.com/office/drawing/2018/hyperlinkcolor" val="tx"/>
                    </a:ext>
                  </a:extLst>
                </a:hlinkClick>
              </a:rPr>
              <a:t>進一步了解</a:t>
            </a:r>
            <a:endParaRPr lang="en-US" sz="1600">
              <a:solidFill>
                <a:srgbClr val="F8271A"/>
              </a:solidFill>
              <a:latin typeface="Adobe Clean SemiLight" panose="020B0403020404020204" pitchFamily="34" charset="0"/>
            </a:endParaRPr>
          </a:p>
        </p:txBody>
      </p:sp>
      <p:sp>
        <p:nvSpPr>
          <p:cNvPr id="128" name="TextBox 127">
            <a:extLst>
              <a:ext uri="{FF2B5EF4-FFF2-40B4-BE49-F238E27FC236}">
                <a16:creationId xmlns:a16="http://schemas.microsoft.com/office/drawing/2014/main" id="{B1FE2FAA-69FC-4A12-A18A-9228E9B82B3E}"/>
              </a:ext>
            </a:extLst>
          </p:cNvPr>
          <p:cNvSpPr txBox="1"/>
          <p:nvPr/>
        </p:nvSpPr>
        <p:spPr>
          <a:xfrm>
            <a:off x="9212904" y="410051"/>
            <a:ext cx="2800992" cy="307777"/>
          </a:xfrm>
          <a:prstGeom prst="rect">
            <a:avLst/>
          </a:prstGeom>
          <a:noFill/>
        </p:spPr>
        <p:txBody>
          <a:bodyPr wrap="square" rtlCol="0">
            <a:spAutoFit/>
          </a:bodyPr>
          <a:lstStyle/>
          <a:p>
            <a:pPr algn="ctr"/>
            <a:r>
              <a:rPr lang="zh-TW" sz="1400">
                <a:solidFill>
                  <a:srgbClr val="F8271A"/>
                </a:solidFill>
                <a:latin typeface="Adobe Clean ExtraBold" panose="020B0903020404020204" pitchFamily="34" charset="0"/>
                <a:hlinkClick r:id="rId4">
                  <a:extLst>
                    <a:ext uri="{A12FA001-AC4F-418D-AE19-62706E023703}">
                      <ahyp:hlinkClr xmlns:ahyp="http://schemas.microsoft.com/office/drawing/2018/hyperlinkcolor" val="tx"/>
                    </a:ext>
                  </a:extLst>
                </a:hlinkClick>
              </a:rPr>
              <a:t>Adobe Experience Cloud 教學課程</a:t>
            </a:r>
            <a:endParaRPr lang="en-US" sz="1400">
              <a:solidFill>
                <a:srgbClr val="F8271A"/>
              </a:solidFill>
              <a:latin typeface="Adobe Clean ExtraBold" panose="020B0903020404020204" pitchFamily="34" charset="0"/>
            </a:endParaRPr>
          </a:p>
        </p:txBody>
      </p:sp>
      <p:cxnSp>
        <p:nvCxnSpPr>
          <p:cNvPr id="17" name="Straight Connector 16">
            <a:extLst>
              <a:ext uri="{FF2B5EF4-FFF2-40B4-BE49-F238E27FC236}">
                <a16:creationId xmlns:a16="http://schemas.microsoft.com/office/drawing/2014/main" id="{49C22E29-6F6E-4A08-9AE8-A4635C79A587}"/>
              </a:ext>
            </a:extLst>
          </p:cNvPr>
          <p:cNvCxnSpPr>
            <a:cxnSpLocks/>
          </p:cNvCxnSpPr>
          <p:nvPr/>
        </p:nvCxnSpPr>
        <p:spPr>
          <a:xfrm>
            <a:off x="8989330" y="333645"/>
            <a:ext cx="0" cy="4357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紅色背景上的白色字母&#10;&#10;自動產生的說明">
            <a:extLst>
              <a:ext uri="{FF2B5EF4-FFF2-40B4-BE49-F238E27FC236}">
                <a16:creationId xmlns:a16="http://schemas.microsoft.com/office/drawing/2014/main" id="{197CD8B4-B59F-4086-A770-86477A1EB66E}"/>
              </a:ext>
            </a:extLst>
          </p:cNvPr>
          <p:cNvPicPr>
            <a:picLocks noChangeAspect="1"/>
          </p:cNvPicPr>
          <p:nvPr/>
        </p:nvPicPr>
        <p:blipFill>
          <a:blip r:embed="rId5"/>
          <a:stretch>
            <a:fillRect/>
          </a:stretch>
        </p:blipFill>
        <p:spPr>
          <a:xfrm>
            <a:off x="291466" y="290429"/>
            <a:ext cx="608359" cy="608359"/>
          </a:xfrm>
          <a:prstGeom prst="rect">
            <a:avLst/>
          </a:prstGeom>
        </p:spPr>
      </p:pic>
      <p:sp>
        <p:nvSpPr>
          <p:cNvPr id="57" name="Rectangle 56">
            <a:extLst>
              <a:ext uri="{FF2B5EF4-FFF2-40B4-BE49-F238E27FC236}">
                <a16:creationId xmlns:a16="http://schemas.microsoft.com/office/drawing/2014/main" id="{D04F022B-0501-4239-8DB3-FD5F0C5C2719}"/>
              </a:ext>
            </a:extLst>
          </p:cNvPr>
          <p:cNvSpPr/>
          <p:nvPr/>
        </p:nvSpPr>
        <p:spPr>
          <a:xfrm>
            <a:off x="289878" y="4017411"/>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zh-TW" kern="0">
                <a:solidFill>
                  <a:srgbClr val="FFFFFF"/>
                </a:solidFill>
                <a:latin typeface="Adobe Clean SemiLight" panose="020B0403020404020204" pitchFamily="34" charset="0"/>
              </a:rPr>
              <a:t>             </a:t>
            </a:r>
          </a:p>
        </p:txBody>
      </p:sp>
      <p:sp>
        <p:nvSpPr>
          <p:cNvPr id="58" name="Rectangle 57">
            <a:extLst>
              <a:ext uri="{FF2B5EF4-FFF2-40B4-BE49-F238E27FC236}">
                <a16:creationId xmlns:a16="http://schemas.microsoft.com/office/drawing/2014/main" id="{48DC313C-424D-437F-833B-2DAEDEC4E535}"/>
              </a:ext>
            </a:extLst>
          </p:cNvPr>
          <p:cNvSpPr/>
          <p:nvPr/>
        </p:nvSpPr>
        <p:spPr>
          <a:xfrm>
            <a:off x="6046100" y="4017411"/>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zh-TW" kern="0">
                <a:solidFill>
                  <a:srgbClr val="FFFFFF"/>
                </a:solidFill>
                <a:latin typeface="Adobe Clean SemiLight" panose="020B0403020404020204" pitchFamily="34" charset="0"/>
              </a:rPr>
              <a:t>             </a:t>
            </a:r>
          </a:p>
        </p:txBody>
      </p:sp>
      <p:grpSp>
        <p:nvGrpSpPr>
          <p:cNvPr id="59" name="Group 58">
            <a:extLst>
              <a:ext uri="{FF2B5EF4-FFF2-40B4-BE49-F238E27FC236}">
                <a16:creationId xmlns:a16="http://schemas.microsoft.com/office/drawing/2014/main" id="{9DE6EA4E-9415-423F-A2BD-77E5788FE0E9}"/>
              </a:ext>
            </a:extLst>
          </p:cNvPr>
          <p:cNvGrpSpPr/>
          <p:nvPr/>
        </p:nvGrpSpPr>
        <p:grpSpPr>
          <a:xfrm>
            <a:off x="1021365" y="5048492"/>
            <a:ext cx="4189161" cy="461665"/>
            <a:chOff x="1091966" y="5048492"/>
            <a:chExt cx="4189161" cy="461665"/>
          </a:xfrm>
        </p:grpSpPr>
        <p:pic>
          <p:nvPicPr>
            <p:cNvPr id="61" name="Picture 60" descr="標誌，圖示&#10;&#10;自動產生的說明">
              <a:extLst>
                <a:ext uri="{FF2B5EF4-FFF2-40B4-BE49-F238E27FC236}">
                  <a16:creationId xmlns:a16="http://schemas.microsoft.com/office/drawing/2014/main" id="{0508DB7A-4579-4776-B965-9C62092026AF}"/>
                </a:ext>
              </a:extLst>
            </p:cNvPr>
            <p:cNvPicPr>
              <a:picLocks noChangeAspect="1"/>
            </p:cNvPicPr>
            <p:nvPr/>
          </p:nvPicPr>
          <p:blipFill>
            <a:blip r:embed="rId6"/>
            <a:stretch>
              <a:fillRect/>
            </a:stretch>
          </p:blipFill>
          <p:spPr>
            <a:xfrm>
              <a:off x="1091966" y="5048492"/>
              <a:ext cx="473502" cy="461665"/>
            </a:xfrm>
            <a:prstGeom prst="rect">
              <a:avLst/>
            </a:prstGeom>
            <a:effectLst>
              <a:outerShdw blurRad="63500" sx="102000" sy="102000" algn="ctr" rotWithShape="0">
                <a:prstClr val="black">
                  <a:alpha val="40000"/>
                </a:prstClr>
              </a:outerShdw>
            </a:effectLst>
          </p:spPr>
        </p:pic>
        <p:pic>
          <p:nvPicPr>
            <p:cNvPr id="64" name="Picture 63" descr="標誌，圖示&#10;&#10;自動產生的說明">
              <a:extLst>
                <a:ext uri="{FF2B5EF4-FFF2-40B4-BE49-F238E27FC236}">
                  <a16:creationId xmlns:a16="http://schemas.microsoft.com/office/drawing/2014/main" id="{74DB26C6-B377-421F-83AE-C1B633672E89}"/>
                </a:ext>
              </a:extLst>
            </p:cNvPr>
            <p:cNvPicPr>
              <a:picLocks noChangeAspect="1"/>
            </p:cNvPicPr>
            <p:nvPr/>
          </p:nvPicPr>
          <p:blipFill>
            <a:blip r:embed="rId6"/>
            <a:stretch>
              <a:fillRect/>
            </a:stretch>
          </p:blipFill>
          <p:spPr>
            <a:xfrm>
              <a:off x="2330519" y="5048492"/>
              <a:ext cx="473502" cy="461665"/>
            </a:xfrm>
            <a:prstGeom prst="rect">
              <a:avLst/>
            </a:prstGeom>
            <a:effectLst>
              <a:outerShdw blurRad="63500" sx="102000" sy="102000" algn="ctr" rotWithShape="0">
                <a:prstClr val="black">
                  <a:alpha val="40000"/>
                </a:prstClr>
              </a:outerShdw>
            </a:effectLst>
          </p:spPr>
        </p:pic>
        <p:pic>
          <p:nvPicPr>
            <p:cNvPr id="66" name="Picture 65" descr="標誌，圖示&#10;&#10;自動產生的說明">
              <a:extLst>
                <a:ext uri="{FF2B5EF4-FFF2-40B4-BE49-F238E27FC236}">
                  <a16:creationId xmlns:a16="http://schemas.microsoft.com/office/drawing/2014/main" id="{8EF86509-5859-4CF2-8DC1-AEB63CB07352}"/>
                </a:ext>
              </a:extLst>
            </p:cNvPr>
            <p:cNvPicPr>
              <a:picLocks noChangeAspect="1"/>
            </p:cNvPicPr>
            <p:nvPr/>
          </p:nvPicPr>
          <p:blipFill>
            <a:blip r:embed="rId6"/>
            <a:stretch>
              <a:fillRect/>
            </a:stretch>
          </p:blipFill>
          <p:spPr>
            <a:xfrm>
              <a:off x="3569072" y="5048492"/>
              <a:ext cx="473502" cy="461665"/>
            </a:xfrm>
            <a:prstGeom prst="rect">
              <a:avLst/>
            </a:prstGeom>
            <a:effectLst>
              <a:outerShdw blurRad="63500" sx="102000" sy="102000" algn="ctr" rotWithShape="0">
                <a:prstClr val="black">
                  <a:alpha val="40000"/>
                </a:prstClr>
              </a:outerShdw>
            </a:effectLst>
          </p:spPr>
        </p:pic>
        <p:pic>
          <p:nvPicPr>
            <p:cNvPr id="67" name="Picture 66" descr="標誌，圖示&#10;&#10;自動產生的說明">
              <a:extLst>
                <a:ext uri="{FF2B5EF4-FFF2-40B4-BE49-F238E27FC236}">
                  <a16:creationId xmlns:a16="http://schemas.microsoft.com/office/drawing/2014/main" id="{637B8699-3937-4F87-87AA-F6DDB264062A}"/>
                </a:ext>
              </a:extLst>
            </p:cNvPr>
            <p:cNvPicPr>
              <a:picLocks noChangeAspect="1"/>
            </p:cNvPicPr>
            <p:nvPr/>
          </p:nvPicPr>
          <p:blipFill>
            <a:blip r:embed="rId6"/>
            <a:stretch>
              <a:fillRect/>
            </a:stretch>
          </p:blipFill>
          <p:spPr>
            <a:xfrm>
              <a:off x="4807625" y="5048492"/>
              <a:ext cx="473502" cy="461665"/>
            </a:xfrm>
            <a:prstGeom prst="rect">
              <a:avLst/>
            </a:prstGeom>
            <a:effectLst>
              <a:outerShdw blurRad="63500" sx="102000" sy="102000" algn="ctr" rotWithShape="0">
                <a:prstClr val="black">
                  <a:alpha val="40000"/>
                </a:prstClr>
              </a:outerShdw>
            </a:effectLst>
          </p:spPr>
        </p:pic>
      </p:grpSp>
      <p:pic>
        <p:nvPicPr>
          <p:cNvPr id="68" name="Picture 67" descr="標誌，圖示&#10;&#10;自動產生的說明">
            <a:extLst>
              <a:ext uri="{FF2B5EF4-FFF2-40B4-BE49-F238E27FC236}">
                <a16:creationId xmlns:a16="http://schemas.microsoft.com/office/drawing/2014/main" id="{FBECDB40-0534-41D2-A81D-BB6AAE42D8FD}"/>
              </a:ext>
            </a:extLst>
          </p:cNvPr>
          <p:cNvPicPr>
            <a:picLocks noChangeAspect="1"/>
          </p:cNvPicPr>
          <p:nvPr/>
        </p:nvPicPr>
        <p:blipFill>
          <a:blip r:embed="rId6"/>
          <a:stretch>
            <a:fillRect/>
          </a:stretch>
        </p:blipFill>
        <p:spPr>
          <a:xfrm>
            <a:off x="8735772" y="5053156"/>
            <a:ext cx="473502" cy="461665"/>
          </a:xfrm>
          <a:prstGeom prst="rect">
            <a:avLst/>
          </a:prstGeom>
          <a:effectLst>
            <a:outerShdw blurRad="63500" sx="102000" sy="102000" algn="ctr" rotWithShape="0">
              <a:prstClr val="black">
                <a:alpha val="40000"/>
              </a:prstClr>
            </a:outerShdw>
          </a:effectLst>
        </p:spPr>
      </p:pic>
      <p:sp>
        <p:nvSpPr>
          <p:cNvPr id="69" name="Rectangle 68">
            <a:extLst>
              <a:ext uri="{FF2B5EF4-FFF2-40B4-BE49-F238E27FC236}">
                <a16:creationId xmlns:a16="http://schemas.microsoft.com/office/drawing/2014/main" id="{38570A5D-1A2E-4A03-B2FF-7EE315E50BB5}"/>
              </a:ext>
            </a:extLst>
          </p:cNvPr>
          <p:cNvSpPr/>
          <p:nvPr/>
        </p:nvSpPr>
        <p:spPr>
          <a:xfrm>
            <a:off x="289878" y="1164583"/>
            <a:ext cx="5652134"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zh-TW" kern="0">
                <a:solidFill>
                  <a:srgbClr val="FFFFFF"/>
                </a:solidFill>
                <a:latin typeface="Adobe Clean SemiLight" panose="020B0403020404020204" pitchFamily="34" charset="0"/>
              </a:rPr>
              <a:t>             </a:t>
            </a:r>
          </a:p>
        </p:txBody>
      </p:sp>
      <p:sp>
        <p:nvSpPr>
          <p:cNvPr id="70" name="Rectangle 69">
            <a:extLst>
              <a:ext uri="{FF2B5EF4-FFF2-40B4-BE49-F238E27FC236}">
                <a16:creationId xmlns:a16="http://schemas.microsoft.com/office/drawing/2014/main" id="{A772526C-69B9-4022-9915-0DE5AD11A1A0}"/>
              </a:ext>
            </a:extLst>
          </p:cNvPr>
          <p:cNvSpPr/>
          <p:nvPr/>
        </p:nvSpPr>
        <p:spPr>
          <a:xfrm>
            <a:off x="6046100" y="1164583"/>
            <a:ext cx="5852847" cy="2430538"/>
          </a:xfrm>
          <a:prstGeom prst="rect">
            <a:avLst/>
          </a:prstGeom>
          <a:solidFill>
            <a:srgbClr val="F2F2F2"/>
          </a:solidFill>
          <a:ln w="25400" cap="flat" cmpd="sng" algn="ctr">
            <a:noFill/>
            <a:prstDash val="solid"/>
          </a:ln>
          <a:effectLst>
            <a:outerShdw blurRad="50800" dist="38100" dir="2700000" algn="tl" rotWithShape="0">
              <a:prstClr val="black">
                <a:alpha val="10000"/>
              </a:prstClr>
            </a:outerShdw>
          </a:effectLst>
        </p:spPr>
        <p:txBody>
          <a:bodyPr rtlCol="0" anchor="ctr"/>
          <a:lstStyle/>
          <a:p>
            <a:pPr algn="ctr"/>
            <a:r>
              <a:rPr lang="zh-TW" kern="0">
                <a:solidFill>
                  <a:srgbClr val="FFFFFF"/>
                </a:solidFill>
                <a:latin typeface="Adobe Clean SemiLight" panose="020B0403020404020204" pitchFamily="34" charset="0"/>
              </a:rPr>
              <a:t>             </a:t>
            </a:r>
          </a:p>
        </p:txBody>
      </p:sp>
      <p:grpSp>
        <p:nvGrpSpPr>
          <p:cNvPr id="71" name="Group 70">
            <a:extLst>
              <a:ext uri="{FF2B5EF4-FFF2-40B4-BE49-F238E27FC236}">
                <a16:creationId xmlns:a16="http://schemas.microsoft.com/office/drawing/2014/main" id="{ED5A71EE-A8BF-4B07-9909-AC28B400B1C8}"/>
              </a:ext>
            </a:extLst>
          </p:cNvPr>
          <p:cNvGrpSpPr/>
          <p:nvPr/>
        </p:nvGrpSpPr>
        <p:grpSpPr>
          <a:xfrm>
            <a:off x="6668236" y="2162489"/>
            <a:ext cx="4608574" cy="461665"/>
            <a:chOff x="6749616" y="2162489"/>
            <a:chExt cx="4608574" cy="461665"/>
          </a:xfrm>
        </p:grpSpPr>
        <p:pic>
          <p:nvPicPr>
            <p:cNvPr id="74" name="Picture 73" descr="標誌，圖示&#10;&#10;自動產生的說明">
              <a:extLst>
                <a:ext uri="{FF2B5EF4-FFF2-40B4-BE49-F238E27FC236}">
                  <a16:creationId xmlns:a16="http://schemas.microsoft.com/office/drawing/2014/main" id="{6CE3EE03-C6E7-4D9E-9EBD-37BF3FA3A580}"/>
                </a:ext>
              </a:extLst>
            </p:cNvPr>
            <p:cNvPicPr>
              <a:picLocks noChangeAspect="1"/>
            </p:cNvPicPr>
            <p:nvPr/>
          </p:nvPicPr>
          <p:blipFill>
            <a:blip r:embed="rId6"/>
            <a:stretch>
              <a:fillRect/>
            </a:stretch>
          </p:blipFill>
          <p:spPr>
            <a:xfrm>
              <a:off x="6749616" y="2162489"/>
              <a:ext cx="473502" cy="461665"/>
            </a:xfrm>
            <a:prstGeom prst="rect">
              <a:avLst/>
            </a:prstGeom>
            <a:effectLst>
              <a:outerShdw blurRad="63500" sx="102000" sy="102000" algn="ctr" rotWithShape="0">
                <a:prstClr val="black">
                  <a:alpha val="40000"/>
                </a:prstClr>
              </a:outerShdw>
            </a:effectLst>
          </p:spPr>
        </p:pic>
        <p:pic>
          <p:nvPicPr>
            <p:cNvPr id="77" name="Picture 76" descr="標誌，圖示&#10;&#10;自動產生的說明">
              <a:extLst>
                <a:ext uri="{FF2B5EF4-FFF2-40B4-BE49-F238E27FC236}">
                  <a16:creationId xmlns:a16="http://schemas.microsoft.com/office/drawing/2014/main" id="{7C3C8EFC-A4DF-4C57-A924-DC2D05A980B5}"/>
                </a:ext>
              </a:extLst>
            </p:cNvPr>
            <p:cNvPicPr>
              <a:picLocks noChangeAspect="1"/>
            </p:cNvPicPr>
            <p:nvPr/>
          </p:nvPicPr>
          <p:blipFill>
            <a:blip r:embed="rId6"/>
            <a:stretch>
              <a:fillRect/>
            </a:stretch>
          </p:blipFill>
          <p:spPr>
            <a:xfrm>
              <a:off x="8127973" y="2162489"/>
              <a:ext cx="473502" cy="461665"/>
            </a:xfrm>
            <a:prstGeom prst="rect">
              <a:avLst/>
            </a:prstGeom>
            <a:effectLst>
              <a:outerShdw blurRad="63500" sx="102000" sy="102000" algn="ctr" rotWithShape="0">
                <a:prstClr val="black">
                  <a:alpha val="40000"/>
                </a:prstClr>
              </a:outerShdw>
            </a:effectLst>
          </p:spPr>
        </p:pic>
        <p:pic>
          <p:nvPicPr>
            <p:cNvPr id="89" name="Picture 88" descr="標誌，圖示&#10;&#10;自動產生的說明">
              <a:extLst>
                <a:ext uri="{FF2B5EF4-FFF2-40B4-BE49-F238E27FC236}">
                  <a16:creationId xmlns:a16="http://schemas.microsoft.com/office/drawing/2014/main" id="{EFEE9FBB-E7F8-4EA9-AA41-97BABC68FAA1}"/>
                </a:ext>
              </a:extLst>
            </p:cNvPr>
            <p:cNvPicPr>
              <a:picLocks noChangeAspect="1"/>
            </p:cNvPicPr>
            <p:nvPr/>
          </p:nvPicPr>
          <p:blipFill>
            <a:blip r:embed="rId6"/>
            <a:stretch>
              <a:fillRect/>
            </a:stretch>
          </p:blipFill>
          <p:spPr>
            <a:xfrm>
              <a:off x="9506330" y="2162489"/>
              <a:ext cx="473502" cy="461665"/>
            </a:xfrm>
            <a:prstGeom prst="rect">
              <a:avLst/>
            </a:prstGeom>
            <a:effectLst>
              <a:outerShdw blurRad="63500" sx="102000" sy="102000" algn="ctr" rotWithShape="0">
                <a:prstClr val="black">
                  <a:alpha val="40000"/>
                </a:prstClr>
              </a:outerShdw>
            </a:effectLst>
          </p:spPr>
        </p:pic>
        <p:pic>
          <p:nvPicPr>
            <p:cNvPr id="91" name="Picture 90" descr="標誌，圖示&#10;&#10;自動產生的說明">
              <a:extLst>
                <a:ext uri="{FF2B5EF4-FFF2-40B4-BE49-F238E27FC236}">
                  <a16:creationId xmlns:a16="http://schemas.microsoft.com/office/drawing/2014/main" id="{372AC8D0-F8BE-4F7A-89E5-319B405AA27F}"/>
                </a:ext>
              </a:extLst>
            </p:cNvPr>
            <p:cNvPicPr>
              <a:picLocks noChangeAspect="1"/>
            </p:cNvPicPr>
            <p:nvPr/>
          </p:nvPicPr>
          <p:blipFill>
            <a:blip r:embed="rId6"/>
            <a:stretch>
              <a:fillRect/>
            </a:stretch>
          </p:blipFill>
          <p:spPr>
            <a:xfrm>
              <a:off x="10884688" y="2162489"/>
              <a:ext cx="473502" cy="461665"/>
            </a:xfrm>
            <a:prstGeom prst="rect">
              <a:avLst/>
            </a:prstGeom>
            <a:effectLst>
              <a:outerShdw blurRad="63500" sx="102000" sy="102000" algn="ctr" rotWithShape="0">
                <a:prstClr val="black">
                  <a:alpha val="40000"/>
                </a:prstClr>
              </a:outerShdw>
            </a:effectLst>
          </p:spPr>
        </p:pic>
      </p:grpSp>
      <p:cxnSp>
        <p:nvCxnSpPr>
          <p:cNvPr id="92" name="Straight Connector 91">
            <a:extLst>
              <a:ext uri="{FF2B5EF4-FFF2-40B4-BE49-F238E27FC236}">
                <a16:creationId xmlns:a16="http://schemas.microsoft.com/office/drawing/2014/main" id="{C339EEDA-C068-4D63-BBE8-5AA18567CB7B}"/>
              </a:ext>
            </a:extLst>
          </p:cNvPr>
          <p:cNvCxnSpPr>
            <a:cxnSpLocks/>
          </p:cNvCxnSpPr>
          <p:nvPr/>
        </p:nvCxnSpPr>
        <p:spPr>
          <a:xfrm>
            <a:off x="291807" y="4017411"/>
            <a:ext cx="0" cy="2430538"/>
          </a:xfrm>
          <a:prstGeom prst="line">
            <a:avLst/>
          </a:prstGeom>
          <a:ln w="38100" cap="rnd">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C1EDDE5-D4B9-4C9B-AAAC-0E455659A6FC}"/>
              </a:ext>
            </a:extLst>
          </p:cNvPr>
          <p:cNvCxnSpPr>
            <a:cxnSpLocks/>
          </p:cNvCxnSpPr>
          <p:nvPr/>
        </p:nvCxnSpPr>
        <p:spPr>
          <a:xfrm>
            <a:off x="6083007" y="4017411"/>
            <a:ext cx="0" cy="2430538"/>
          </a:xfrm>
          <a:prstGeom prst="line">
            <a:avLst/>
          </a:prstGeom>
          <a:ln w="38100" cap="rnd">
            <a:solidFill>
              <a:srgbClr val="1A1A1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94CDC14-A45F-4D64-9839-EDACBEAE534A}"/>
              </a:ext>
            </a:extLst>
          </p:cNvPr>
          <p:cNvCxnSpPr>
            <a:cxnSpLocks/>
          </p:cNvCxnSpPr>
          <p:nvPr/>
        </p:nvCxnSpPr>
        <p:spPr>
          <a:xfrm>
            <a:off x="291807" y="1164583"/>
            <a:ext cx="0" cy="2430538"/>
          </a:xfrm>
          <a:prstGeom prst="line">
            <a:avLst/>
          </a:prstGeom>
          <a:ln w="38100" cap="rnd">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5EE7DE0-AA68-49BF-BD7C-621D476C533E}"/>
              </a:ext>
            </a:extLst>
          </p:cNvPr>
          <p:cNvCxnSpPr>
            <a:cxnSpLocks/>
          </p:cNvCxnSpPr>
          <p:nvPr/>
        </p:nvCxnSpPr>
        <p:spPr>
          <a:xfrm>
            <a:off x="6083007" y="1164583"/>
            <a:ext cx="0" cy="2430538"/>
          </a:xfrm>
          <a:prstGeom prst="line">
            <a:avLst/>
          </a:prstGeom>
          <a:ln w="38100" cap="rnd">
            <a:solidFill>
              <a:srgbClr val="B9B9B9"/>
            </a:solidFill>
          </a:ln>
        </p:spPr>
        <p:style>
          <a:lnRef idx="1">
            <a:schemeClr val="accent1"/>
          </a:lnRef>
          <a:fillRef idx="0">
            <a:schemeClr val="accent1"/>
          </a:fillRef>
          <a:effectRef idx="0">
            <a:schemeClr val="accent1"/>
          </a:effectRef>
          <a:fontRef idx="minor">
            <a:schemeClr val="tx1"/>
          </a:fontRef>
        </p:style>
      </p:cxnSp>
      <p:sp>
        <p:nvSpPr>
          <p:cNvPr id="104" name="Adobe Marketing Cloud">
            <a:extLst>
              <a:ext uri="{FF2B5EF4-FFF2-40B4-BE49-F238E27FC236}">
                <a16:creationId xmlns:a16="http://schemas.microsoft.com/office/drawing/2014/main" id="{55FC8E1D-738F-45A5-845D-7A9CEBF6AF86}"/>
              </a:ext>
            </a:extLst>
          </p:cNvPr>
          <p:cNvSpPr txBox="1"/>
          <p:nvPr/>
        </p:nvSpPr>
        <p:spPr>
          <a:xfrm>
            <a:off x="7793039" y="1455151"/>
            <a:ext cx="2358978" cy="31835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zh-TW" sz="1600">
                <a:solidFill>
                  <a:srgbClr val="1A1A1A"/>
                </a:solidFill>
                <a:latin typeface="Adobe Clean ExtraBold" panose="020B0903020404020204" pitchFamily="34" charset="0"/>
              </a:rPr>
              <a:t>資料深入解析與受眾</a:t>
            </a:r>
            <a:endParaRPr sz="1600">
              <a:solidFill>
                <a:srgbClr val="1A1A1A"/>
              </a:solidFill>
              <a:latin typeface="Adobe Clean ExtraBold" panose="020B0903020404020204" pitchFamily="34" charset="0"/>
            </a:endParaRPr>
          </a:p>
        </p:txBody>
      </p:sp>
      <p:sp>
        <p:nvSpPr>
          <p:cNvPr id="107" name="Adobe Marketing Cloud">
            <a:extLst>
              <a:ext uri="{FF2B5EF4-FFF2-40B4-BE49-F238E27FC236}">
                <a16:creationId xmlns:a16="http://schemas.microsoft.com/office/drawing/2014/main" id="{E432E1B4-AF9B-4463-8DC4-2FB2456FD4E9}"/>
              </a:ext>
            </a:extLst>
          </p:cNvPr>
          <p:cNvSpPr txBox="1"/>
          <p:nvPr/>
        </p:nvSpPr>
        <p:spPr>
          <a:xfrm>
            <a:off x="2134527" y="1466735"/>
            <a:ext cx="1962844" cy="31835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rPr>
              <a:t>Content &amp; Commerce</a:t>
            </a:r>
            <a:endParaRPr kumimoji="0"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endParaRPr>
          </a:p>
        </p:txBody>
      </p:sp>
      <p:grpSp>
        <p:nvGrpSpPr>
          <p:cNvPr id="109" name="Group 108">
            <a:extLst>
              <a:ext uri="{FF2B5EF4-FFF2-40B4-BE49-F238E27FC236}">
                <a16:creationId xmlns:a16="http://schemas.microsoft.com/office/drawing/2014/main" id="{591222E5-A253-4F43-A9C7-E462A143D8B1}"/>
              </a:ext>
            </a:extLst>
          </p:cNvPr>
          <p:cNvGrpSpPr/>
          <p:nvPr/>
        </p:nvGrpSpPr>
        <p:grpSpPr>
          <a:xfrm>
            <a:off x="1728671" y="2144443"/>
            <a:ext cx="1199076" cy="1020434"/>
            <a:chOff x="1482671" y="2144443"/>
            <a:chExt cx="1199076" cy="1020434"/>
          </a:xfrm>
        </p:grpSpPr>
        <p:pic>
          <p:nvPicPr>
            <p:cNvPr id="113" name="Picture 112" descr="標誌，圖示&#10;&#10;自動產生的說明">
              <a:extLst>
                <a:ext uri="{FF2B5EF4-FFF2-40B4-BE49-F238E27FC236}">
                  <a16:creationId xmlns:a16="http://schemas.microsoft.com/office/drawing/2014/main" id="{A5301C28-FD07-49C2-B10C-E4DC747055D1}"/>
                </a:ext>
              </a:extLst>
            </p:cNvPr>
            <p:cNvPicPr>
              <a:picLocks noChangeAspect="1"/>
            </p:cNvPicPr>
            <p:nvPr/>
          </p:nvPicPr>
          <p:blipFill>
            <a:blip r:embed="rId6"/>
            <a:stretch>
              <a:fillRect/>
            </a:stretch>
          </p:blipFill>
          <p:spPr>
            <a:xfrm>
              <a:off x="1845458" y="2144443"/>
              <a:ext cx="473502" cy="461665"/>
            </a:xfrm>
            <a:prstGeom prst="rect">
              <a:avLst/>
            </a:prstGeom>
            <a:effectLst>
              <a:outerShdw blurRad="63500" sx="102000" sy="102000" algn="ctr" rotWithShape="0">
                <a:prstClr val="black">
                  <a:alpha val="40000"/>
                </a:prstClr>
              </a:outerShdw>
            </a:effectLst>
          </p:spPr>
        </p:pic>
        <p:sp>
          <p:nvSpPr>
            <p:cNvPr id="114" name="Adobe Analytics">
              <a:extLst>
                <a:ext uri="{FF2B5EF4-FFF2-40B4-BE49-F238E27FC236}">
                  <a16:creationId xmlns:a16="http://schemas.microsoft.com/office/drawing/2014/main" id="{CEBD8553-11D5-4559-86BA-C2B961B44B04}"/>
                </a:ext>
              </a:extLst>
            </p:cNvPr>
            <p:cNvSpPr txBox="1"/>
            <p:nvPr/>
          </p:nvSpPr>
          <p:spPr>
            <a:xfrm>
              <a:off x="1482671" y="2723412"/>
              <a:ext cx="1199076"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Experience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grpSp>
        <p:nvGrpSpPr>
          <p:cNvPr id="110" name="Group 109">
            <a:extLst>
              <a:ext uri="{FF2B5EF4-FFF2-40B4-BE49-F238E27FC236}">
                <a16:creationId xmlns:a16="http://schemas.microsoft.com/office/drawing/2014/main" id="{A8078DD8-1EB6-451C-B861-9863E9603E99}"/>
              </a:ext>
            </a:extLst>
          </p:cNvPr>
          <p:cNvGrpSpPr/>
          <p:nvPr/>
        </p:nvGrpSpPr>
        <p:grpSpPr>
          <a:xfrm>
            <a:off x="3354796" y="2144443"/>
            <a:ext cx="1148423" cy="877307"/>
            <a:chOff x="3614589" y="2144443"/>
            <a:chExt cx="1148423" cy="877307"/>
          </a:xfrm>
        </p:grpSpPr>
        <p:pic>
          <p:nvPicPr>
            <p:cNvPr id="111" name="Picture 110" descr="標誌，圖示&#10;&#10;自動產生的說明">
              <a:extLst>
                <a:ext uri="{FF2B5EF4-FFF2-40B4-BE49-F238E27FC236}">
                  <a16:creationId xmlns:a16="http://schemas.microsoft.com/office/drawing/2014/main" id="{AE59873E-AD8C-4AD1-9301-446908A52692}"/>
                </a:ext>
              </a:extLst>
            </p:cNvPr>
            <p:cNvPicPr>
              <a:picLocks noChangeAspect="1"/>
            </p:cNvPicPr>
            <p:nvPr/>
          </p:nvPicPr>
          <p:blipFill>
            <a:blip r:embed="rId6"/>
            <a:stretch>
              <a:fillRect/>
            </a:stretch>
          </p:blipFill>
          <p:spPr>
            <a:xfrm>
              <a:off x="3952049" y="2144443"/>
              <a:ext cx="473502" cy="461665"/>
            </a:xfrm>
            <a:prstGeom prst="rect">
              <a:avLst/>
            </a:prstGeom>
            <a:effectLst>
              <a:outerShdw blurRad="63500" sx="102000" sy="102000" algn="ctr" rotWithShape="0">
                <a:prstClr val="black">
                  <a:alpha val="40000"/>
                </a:prstClr>
              </a:outerShdw>
            </a:effectLst>
          </p:spPr>
        </p:pic>
        <p:sp>
          <p:nvSpPr>
            <p:cNvPr id="112" name="Adobe Audience Manager">
              <a:extLst>
                <a:ext uri="{FF2B5EF4-FFF2-40B4-BE49-F238E27FC236}">
                  <a16:creationId xmlns:a16="http://schemas.microsoft.com/office/drawing/2014/main" id="{9607CE9A-CC1A-4C4C-B8C7-EC0E234235E2}"/>
                </a:ext>
              </a:extLst>
            </p:cNvPr>
            <p:cNvSpPr txBox="1"/>
            <p:nvPr/>
          </p:nvSpPr>
          <p:spPr>
            <a:xfrm>
              <a:off x="3614589" y="2764950"/>
              <a:ext cx="1148423" cy="25680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Commerce</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grpSp>
      <p:sp>
        <p:nvSpPr>
          <p:cNvPr id="115" name="Adobe Marketing Cloud">
            <a:extLst>
              <a:ext uri="{FF2B5EF4-FFF2-40B4-BE49-F238E27FC236}">
                <a16:creationId xmlns:a16="http://schemas.microsoft.com/office/drawing/2014/main" id="{5A5A0249-4BDC-4ADC-B0E2-09F0B0874265}"/>
              </a:ext>
            </a:extLst>
          </p:cNvPr>
          <p:cNvSpPr txBox="1"/>
          <p:nvPr/>
        </p:nvSpPr>
        <p:spPr>
          <a:xfrm>
            <a:off x="2240772" y="4261410"/>
            <a:ext cx="1750350" cy="31835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rPr>
              <a:t>客戶歷程</a:t>
            </a:r>
            <a:endParaRPr kumimoji="0" sz="1600" i="0" u="none" strike="noStrike" kern="1200" cap="none" spc="0" normalizeH="0" baseline="0" noProof="0">
              <a:ln>
                <a:noFill/>
              </a:ln>
              <a:solidFill>
                <a:srgbClr val="1A1A1A"/>
              </a:solidFill>
              <a:effectLst/>
              <a:uLnTx/>
              <a:uFillTx/>
              <a:latin typeface="Adobe Clean ExtraBold" panose="020B0903020404020204" pitchFamily="34" charset="0"/>
              <a:sym typeface="Adobe Clean Light"/>
            </a:endParaRPr>
          </a:p>
        </p:txBody>
      </p:sp>
      <p:sp>
        <p:nvSpPr>
          <p:cNvPr id="116" name="Search">
            <a:extLst>
              <a:ext uri="{FF2B5EF4-FFF2-40B4-BE49-F238E27FC236}">
                <a16:creationId xmlns:a16="http://schemas.microsoft.com/office/drawing/2014/main" id="{E1F3572E-4B57-48E8-AA59-3AD2FBEFE2F5}"/>
              </a:ext>
            </a:extLst>
          </p:cNvPr>
          <p:cNvSpPr txBox="1"/>
          <p:nvPr/>
        </p:nvSpPr>
        <p:spPr>
          <a:xfrm>
            <a:off x="770840" y="5665350"/>
            <a:ext cx="885561" cy="25680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Target</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7" name="DSP">
            <a:extLst>
              <a:ext uri="{FF2B5EF4-FFF2-40B4-BE49-F238E27FC236}">
                <a16:creationId xmlns:a16="http://schemas.microsoft.com/office/drawing/2014/main" id="{314DE789-11B0-4347-BAC9-946740263A43}"/>
              </a:ext>
            </a:extLst>
          </p:cNvPr>
          <p:cNvSpPr txBox="1"/>
          <p:nvPr/>
        </p:nvSpPr>
        <p:spPr>
          <a:xfrm>
            <a:off x="1808743" y="5669103"/>
            <a:ext cx="1357189" cy="25680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Campaign</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8" name="TV">
            <a:extLst>
              <a:ext uri="{FF2B5EF4-FFF2-40B4-BE49-F238E27FC236}">
                <a16:creationId xmlns:a16="http://schemas.microsoft.com/office/drawing/2014/main" id="{866DBC92-C9E8-4E94-A087-2D17A4FD2B52}"/>
              </a:ext>
            </a:extLst>
          </p:cNvPr>
          <p:cNvSpPr txBox="1"/>
          <p:nvPr/>
        </p:nvSpPr>
        <p:spPr>
          <a:xfrm>
            <a:off x="3259508" y="5648532"/>
            <a:ext cx="1008087"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Journey Optimizer</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19" name="Creative">
            <a:extLst>
              <a:ext uri="{FF2B5EF4-FFF2-40B4-BE49-F238E27FC236}">
                <a16:creationId xmlns:a16="http://schemas.microsoft.com/office/drawing/2014/main" id="{7F4EA165-AD2A-403E-8CB7-2373748AFC51}"/>
              </a:ext>
            </a:extLst>
          </p:cNvPr>
          <p:cNvSpPr txBox="1"/>
          <p:nvPr/>
        </p:nvSpPr>
        <p:spPr>
          <a:xfrm>
            <a:off x="4438330" y="5665350"/>
            <a:ext cx="1037647"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Marketo Engage</a:t>
            </a:r>
            <a:endParaRPr kumimoji="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22" name="Adobe Marketing Cloud">
            <a:extLst>
              <a:ext uri="{FF2B5EF4-FFF2-40B4-BE49-F238E27FC236}">
                <a16:creationId xmlns:a16="http://schemas.microsoft.com/office/drawing/2014/main" id="{C68F189E-D57D-4D0F-85D3-17E04E3EF1D6}"/>
              </a:ext>
            </a:extLst>
          </p:cNvPr>
          <p:cNvSpPr txBox="1"/>
          <p:nvPr/>
        </p:nvSpPr>
        <p:spPr>
          <a:xfrm>
            <a:off x="8032271" y="4261410"/>
            <a:ext cx="1880514" cy="31835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457200">
              <a:defRPr sz="1400" b="0">
                <a:latin typeface="Adobe Clean Light"/>
                <a:ea typeface="Adobe Clean Light"/>
                <a:cs typeface="Adobe Clean Light"/>
                <a:sym typeface="Adobe Clean Light"/>
              </a:defRPr>
            </a:lvl1pPr>
          </a:lstStyle>
          <a:p>
            <a:pPr algn="ctr">
              <a:defRPr/>
            </a:pPr>
            <a:r>
              <a:rPr lang="zh-TW" sz="1600">
                <a:solidFill>
                  <a:srgbClr val="1A1A1A"/>
                </a:solidFill>
                <a:latin typeface="Adobe Clean ExtraBold" panose="020B0903020404020204" pitchFamily="34" charset="0"/>
              </a:rPr>
              <a:t>行銷工作流程</a:t>
            </a:r>
            <a:endParaRPr sz="1600">
              <a:solidFill>
                <a:srgbClr val="1A1A1A"/>
              </a:solidFill>
              <a:latin typeface="Adobe Clean ExtraBold" panose="020B0903020404020204" pitchFamily="34" charset="0"/>
            </a:endParaRPr>
          </a:p>
        </p:txBody>
      </p:sp>
      <p:sp>
        <p:nvSpPr>
          <p:cNvPr id="125" name="Magento Commerce">
            <a:extLst>
              <a:ext uri="{FF2B5EF4-FFF2-40B4-BE49-F238E27FC236}">
                <a16:creationId xmlns:a16="http://schemas.microsoft.com/office/drawing/2014/main" id="{A882A6B3-1CB2-4DD2-A8A3-ED1BF155B054}"/>
              </a:ext>
            </a:extLst>
          </p:cNvPr>
          <p:cNvSpPr txBox="1"/>
          <p:nvPr/>
        </p:nvSpPr>
        <p:spPr>
          <a:xfrm>
            <a:off x="8425145" y="5669103"/>
            <a:ext cx="1094755" cy="25680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0" bIns="35718" anchor="ctr">
            <a:spAutoFit/>
          </a:bodyPr>
          <a:lstStyle>
            <a:lvl1pPr defTabSz="457200">
              <a:spcBef>
                <a:spcPts val="600"/>
              </a:spcBef>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lang="zh-TW">
                <a:solidFill>
                  <a:srgbClr val="1A1A1A"/>
                </a:solidFill>
                <a:latin typeface="Adobe Clean SemiLight" panose="020B0403020404020204" pitchFamily="34" charset="0"/>
              </a:rPr>
              <a:t>Adobe</a:t>
            </a:r>
            <a:r>
              <a:rPr kumimoji="0" lang="zh-TW"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 Workfront</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2" name="Adobe Campaign">
            <a:extLst>
              <a:ext uri="{FF2B5EF4-FFF2-40B4-BE49-F238E27FC236}">
                <a16:creationId xmlns:a16="http://schemas.microsoft.com/office/drawing/2014/main" id="{0D06FFD8-0B00-4E4E-83B3-7E1629FA52BB}"/>
              </a:ext>
            </a:extLst>
          </p:cNvPr>
          <p:cNvSpPr txBox="1"/>
          <p:nvPr/>
        </p:nvSpPr>
        <p:spPr>
          <a:xfrm>
            <a:off x="6582194" y="2764843"/>
            <a:ext cx="592373"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a:t>
            </a:r>
            <a:endParaRPr kumimoji="0" lang="en-US"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3" name="Marketo Engage">
            <a:extLst>
              <a:ext uri="{FF2B5EF4-FFF2-40B4-BE49-F238E27FC236}">
                <a16:creationId xmlns:a16="http://schemas.microsoft.com/office/drawing/2014/main" id="{E88E6972-CEB6-45D3-8C8F-0318FDD612BC}"/>
              </a:ext>
            </a:extLst>
          </p:cNvPr>
          <p:cNvSpPr txBox="1"/>
          <p:nvPr/>
        </p:nvSpPr>
        <p:spPr>
          <a:xfrm>
            <a:off x="7699849" y="2792404"/>
            <a:ext cx="1138564"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0" bIns="35718" anchor="ctr">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Customer Journey Analytics</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4" name="Adobe Experience Manager">
            <a:extLst>
              <a:ext uri="{FF2B5EF4-FFF2-40B4-BE49-F238E27FC236}">
                <a16:creationId xmlns:a16="http://schemas.microsoft.com/office/drawing/2014/main" id="{4438DBAA-14B3-4A1C-A258-41EE198635C8}"/>
              </a:ext>
            </a:extLst>
          </p:cNvPr>
          <p:cNvSpPr txBox="1"/>
          <p:nvPr/>
        </p:nvSpPr>
        <p:spPr>
          <a:xfrm>
            <a:off x="9098610" y="2776444"/>
            <a:ext cx="1126181"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Real-Time CDP</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sp>
        <p:nvSpPr>
          <p:cNvPr id="135" name="Adobe Target">
            <a:extLst>
              <a:ext uri="{FF2B5EF4-FFF2-40B4-BE49-F238E27FC236}">
                <a16:creationId xmlns:a16="http://schemas.microsoft.com/office/drawing/2014/main" id="{A52D6BC9-2114-4820-BFDE-38592B159314}"/>
              </a:ext>
            </a:extLst>
          </p:cNvPr>
          <p:cNvSpPr txBox="1"/>
          <p:nvPr/>
        </p:nvSpPr>
        <p:spPr>
          <a:xfrm>
            <a:off x="10503855" y="2764843"/>
            <a:ext cx="1065233" cy="44146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0" bIns="35718" anchor="t" anchorCtr="0">
            <a:spAutoFit/>
          </a:bodyPr>
          <a:lstStyle>
            <a:lvl1pPr defTabSz="457200">
              <a:defRPr sz="1200" b="0">
                <a:latin typeface="Adobe Clean Light"/>
                <a:ea typeface="Adobe Clean Light"/>
                <a:cs typeface="Adobe Clean Light"/>
                <a:sym typeface="Adobe Clean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rPr>
              <a:t>Adobe Audience Manager</a:t>
            </a:r>
            <a:endParaRPr kumimoji="0" sz="1200" b="0" i="0" u="none" strike="noStrike" kern="1200" cap="none" spc="0" normalizeH="0" baseline="0" noProof="0">
              <a:ln>
                <a:noFill/>
              </a:ln>
              <a:solidFill>
                <a:srgbClr val="1A1A1A"/>
              </a:solidFill>
              <a:effectLst/>
              <a:uLnTx/>
              <a:uFillTx/>
              <a:latin typeface="Adobe Clean SemiLight" panose="020B0403020404020204" pitchFamily="34" charset="0"/>
              <a:sym typeface="Adobe Clean Light"/>
            </a:endParaRPr>
          </a:p>
        </p:txBody>
      </p:sp>
      <p:cxnSp>
        <p:nvCxnSpPr>
          <p:cNvPr id="136" name="Straight Connector 135">
            <a:extLst>
              <a:ext uri="{FF2B5EF4-FFF2-40B4-BE49-F238E27FC236}">
                <a16:creationId xmlns:a16="http://schemas.microsoft.com/office/drawing/2014/main" id="{1423C1FF-90C8-4C24-8915-DCD65ED7684F}"/>
              </a:ext>
            </a:extLst>
          </p:cNvPr>
          <p:cNvCxnSpPr>
            <a:cxnSpLocks/>
          </p:cNvCxnSpPr>
          <p:nvPr/>
        </p:nvCxnSpPr>
        <p:spPr>
          <a:xfrm>
            <a:off x="2747550" y="1785090"/>
            <a:ext cx="736791" cy="0"/>
          </a:xfrm>
          <a:prstGeom prst="line">
            <a:avLst/>
          </a:prstGeom>
          <a:ln w="38100">
            <a:solidFill>
              <a:srgbClr val="F8271A"/>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A472FB-775F-40BA-A78D-F1FC08CA1E10}"/>
              </a:ext>
            </a:extLst>
          </p:cNvPr>
          <p:cNvCxnSpPr>
            <a:cxnSpLocks/>
          </p:cNvCxnSpPr>
          <p:nvPr/>
        </p:nvCxnSpPr>
        <p:spPr>
          <a:xfrm>
            <a:off x="2747550" y="4615376"/>
            <a:ext cx="736791" cy="0"/>
          </a:xfrm>
          <a:prstGeom prst="line">
            <a:avLst/>
          </a:prstGeom>
          <a:ln w="38100">
            <a:solidFill>
              <a:srgbClr val="8EA4A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F99099-61C0-4F7B-ACD4-C15E3F49AA1C}"/>
              </a:ext>
            </a:extLst>
          </p:cNvPr>
          <p:cNvCxnSpPr>
            <a:cxnSpLocks/>
          </p:cNvCxnSpPr>
          <p:nvPr/>
        </p:nvCxnSpPr>
        <p:spPr>
          <a:xfrm>
            <a:off x="8604128" y="1785090"/>
            <a:ext cx="736791" cy="0"/>
          </a:xfrm>
          <a:prstGeom prst="line">
            <a:avLst/>
          </a:prstGeom>
          <a:ln w="38100">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2198C7-BF75-4A37-976B-768A16DB6117}"/>
              </a:ext>
            </a:extLst>
          </p:cNvPr>
          <p:cNvCxnSpPr>
            <a:cxnSpLocks/>
          </p:cNvCxnSpPr>
          <p:nvPr/>
        </p:nvCxnSpPr>
        <p:spPr>
          <a:xfrm>
            <a:off x="8604128" y="4615376"/>
            <a:ext cx="736791" cy="0"/>
          </a:xfrm>
          <a:prstGeom prst="line">
            <a:avLst/>
          </a:prstGeom>
          <a:ln w="38100">
            <a:solidFill>
              <a:srgbClr val="1A1A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6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4787" y="2796819"/>
            <a:ext cx="7023751" cy="1394267"/>
          </a:xfrm>
        </p:spPr>
        <p:txBody>
          <a:bodyPr/>
          <a:lstStyle/>
          <a:p>
            <a:r>
              <a:rPr lang="zh-TW"/>
              <a:t>Premier Support</a:t>
            </a:r>
          </a:p>
          <a:p>
            <a:pPr>
              <a:lnSpc>
                <a:spcPct val="100000"/>
              </a:lnSpc>
            </a:pPr>
            <a:r>
              <a:rPr lang="zh-TW" sz="2000" b="0"/>
              <a:t>方案：</a:t>
            </a:r>
            <a:r>
              <a:rPr lang="zh-TW" sz="2000" b="0" u="sng"/>
              <a:t>企業支援  |  Enterprise 支援  |  Elite 支援</a:t>
            </a:r>
          </a:p>
        </p:txBody>
      </p:sp>
    </p:spTree>
    <p:extLst>
      <p:ext uri="{BB962C8B-B14F-4D97-AF65-F5344CB8AC3E}">
        <p14:creationId xmlns:p14="http://schemas.microsoft.com/office/powerpoint/2010/main" val="34794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C2AED5A-9894-42DD-A4BF-EEE547050DAD}"/>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rgbClr val="5F5F5F"/>
                </a:solidFill>
                <a:cs typeface="Arial"/>
                <a:hlinkClick r:id="rId2"/>
              </a:rPr>
              <a:t>https://adobe.ly/businesssupport</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zh-TW"/>
              <a:t>業務支援</a:t>
            </a:r>
          </a:p>
        </p:txBody>
      </p:sp>
      <p:graphicFrame>
        <p:nvGraphicFramePr>
          <p:cNvPr id="3" name="Table 2">
            <a:extLst>
              <a:ext uri="{FF2B5EF4-FFF2-40B4-BE49-F238E27FC236}">
                <a16:creationId xmlns:a16="http://schemas.microsoft.com/office/drawing/2014/main" id="{8E7DA402-EC59-4A59-8CF2-DF19E94EA29A}"/>
              </a:ext>
            </a:extLst>
          </p:cNvPr>
          <p:cNvGraphicFramePr>
            <a:graphicFrameLocks noGrp="1"/>
          </p:cNvGraphicFramePr>
          <p:nvPr>
            <p:extLst>
              <p:ext uri="{D42A27DB-BD31-4B8C-83A1-F6EECF244321}">
                <p14:modId xmlns:p14="http://schemas.microsoft.com/office/powerpoint/2010/main" val="3242547935"/>
              </p:ext>
            </p:extLst>
          </p:nvPr>
        </p:nvGraphicFramePr>
        <p:xfrm>
          <a:off x="387096" y="930652"/>
          <a:ext cx="3942568" cy="5504981"/>
        </p:xfrm>
        <a:graphic>
          <a:graphicData uri="http://schemas.openxmlformats.org/drawingml/2006/table">
            <a:tbl>
              <a:tblPr firstRow="1" bandRow="1"/>
              <a:tblGrid>
                <a:gridCol w="1206081">
                  <a:extLst>
                    <a:ext uri="{9D8B030D-6E8A-4147-A177-3AD203B41FA5}">
                      <a16:colId xmlns:a16="http://schemas.microsoft.com/office/drawing/2014/main" val="875969478"/>
                    </a:ext>
                  </a:extLst>
                </a:gridCol>
                <a:gridCol w="2045608">
                  <a:extLst>
                    <a:ext uri="{9D8B030D-6E8A-4147-A177-3AD203B41FA5}">
                      <a16:colId xmlns:a16="http://schemas.microsoft.com/office/drawing/2014/main" val="4177223563"/>
                    </a:ext>
                  </a:extLst>
                </a:gridCol>
                <a:gridCol w="690879">
                  <a:extLst>
                    <a:ext uri="{9D8B030D-6E8A-4147-A177-3AD203B41FA5}">
                      <a16:colId xmlns:a16="http://schemas.microsoft.com/office/drawing/2014/main" val="1629768658"/>
                    </a:ext>
                  </a:extLst>
                </a:gridCol>
              </a:tblGrid>
              <a:tr h="40372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zh-TW" sz="1600">
                          <a:solidFill>
                            <a:schemeClr val="bg1"/>
                          </a:solidFill>
                          <a:latin typeface="+mj-lt"/>
                        </a:rPr>
                        <a:t>交付團隊和特色</a:t>
                      </a:r>
                      <a:endParaRPr lang="en-US" sz="1600" b="1" i="0">
                        <a:solidFill>
                          <a:schemeClr val="bg1"/>
                        </a:solidFill>
                        <a:latin typeface="+mj-lt"/>
                      </a:endParaRP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1386210">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b="0" i="0" kern="1200">
                          <a:solidFill>
                            <a:schemeClr val="bg1"/>
                          </a:solidFill>
                          <a:latin typeface="+mj-lt"/>
                          <a:ea typeface="+mn-ea"/>
                          <a:cs typeface="+mn-cs"/>
                        </a:rPr>
                        <a:t>指派的</a:t>
                      </a:r>
                      <a:br/>
                      <a:r>
                        <a:rPr lang="zh-TW" sz="1400" b="0" i="0" kern="1200">
                          <a:solidFill>
                            <a:schemeClr val="bg1"/>
                          </a:solidFill>
                          <a:latin typeface="+mj-lt"/>
                          <a:ea typeface="+mn-ea"/>
                          <a:cs typeface="+mn-cs"/>
                        </a:rPr>
                        <a:t>專家</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帳戶支援負責人</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743009">
                <a:tc rowSpan="5">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b="0" i="0" kern="1200">
                          <a:solidFill>
                            <a:schemeClr val="bg1"/>
                          </a:solidFill>
                          <a:latin typeface="+mj-lt"/>
                          <a:ea typeface="+mn-ea"/>
                          <a:cs typeface="+mn-cs"/>
                        </a:rPr>
                        <a:t>支援</a:t>
                      </a:r>
                      <a:br/>
                      <a:r>
                        <a:rPr lang="zh-TW" sz="1400" b="0" i="0" kern="1200">
                          <a:solidFill>
                            <a:schemeClr val="bg1"/>
                          </a:solidFill>
                          <a:latin typeface="+mj-lt"/>
                          <a:ea typeface="+mn-ea"/>
                          <a:cs typeface="+mn-cs"/>
                        </a:rPr>
                        <a:t>服務</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線上支援</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營業時間</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620111599"/>
                  </a:ext>
                </a:extLst>
              </a:tr>
              <a:tr h="74300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全年無休的 P1 問題支援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74300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指定的支援聯絡人</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6</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3979488053"/>
                  </a:ext>
                </a:extLst>
              </a:tr>
              <a:tr h="74300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即時電話支援</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743009">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向上呈報管理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alpha val="15000"/>
                      </a:srgbClr>
                    </a:solidFill>
                  </a:tcPr>
                </a:tc>
                <a:extLst>
                  <a:ext uri="{0D108BD9-81ED-4DB2-BD59-A6C34878D82A}">
                    <a16:rowId xmlns:a16="http://schemas.microsoft.com/office/drawing/2014/main" val="110887327"/>
                  </a:ext>
                </a:extLst>
              </a:tr>
            </a:tbl>
          </a:graphicData>
        </a:graphic>
      </p:graphicFrame>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zh-TW" b="0" i="0" u="none" strike="noStrike" kern="0" cap="none" spc="0" normalizeH="0" baseline="0" noProof="0">
                  <a:ln>
                    <a:noFill/>
                  </a:ln>
                  <a:solidFill>
                    <a:srgbClr val="FFFFFF"/>
                  </a:solidFill>
                  <a:effectLst/>
                  <a:uLnTx/>
                  <a:uFillTx/>
                  <a:latin typeface="Adobe Clean ExtraBold"/>
                  <a:ea typeface="+mn-ea"/>
                  <a:cs typeface="+mn-cs"/>
                </a:rPr>
                <a:t>層級和功能</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zh-TW" sz="1400"/>
              <a:t>提供對線上資源的存取權以取得文件、與其他專家和客戶互動的機會以獲得最佳實務，並提供網路研討會系列 (諮詢時間) 的存取權。如需疑難排解的秘訣和技巧，我們也提供幾個管道來讓您提交問題和案件。</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線上支援</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線上論壇</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全天候存取社群</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即時聊天支援*</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啟用</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全年無休的 P1 電話支援</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與其他客戶互動</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網頁案例提交</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自我引導式旅程</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每月諮詢時間</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產品和版本文件</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zh-TW" sz="1200">
                <a:solidFill>
                  <a:srgbClr val="000000"/>
                </a:solidFill>
              </a:rPr>
              <a:t>與 Adobe 專家或指定的支援工程師交談</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zh-TW"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zh-TW" sz="900">
                <a:solidFill>
                  <a:schemeClr val="accent2"/>
                </a:solidFill>
              </a:rPr>
              <a:t>https://experienceleague.adobe.com/</a:t>
            </a:r>
            <a:endParaRPr lang="en-US" sz="900">
              <a:solidFill>
                <a:schemeClr val="tx1">
                  <a:lumMod val="50000"/>
                  <a:lumOff val="50000"/>
                </a:schemeClr>
              </a:solidFill>
            </a:endParaRPr>
          </a:p>
        </p:txBody>
      </p:sp>
      <p:grpSp>
        <p:nvGrpSpPr>
          <p:cNvPr id="43" name="Group 42">
            <a:extLst>
              <a:ext uri="{FF2B5EF4-FFF2-40B4-BE49-F238E27FC236}">
                <a16:creationId xmlns:a16="http://schemas.microsoft.com/office/drawing/2014/main" id="{2C374D90-AF1C-4CB7-9AAA-DB4C79BB4F07}"/>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3075AB92-84A7-42A6-A10F-C464B65265D4}"/>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5" name="Rectangle: Rounded Corners 44">
              <a:extLst>
                <a:ext uri="{FF2B5EF4-FFF2-40B4-BE49-F238E27FC236}">
                  <a16:creationId xmlns:a16="http://schemas.microsoft.com/office/drawing/2014/main" id="{0F6084E6-7074-4842-A95F-BEF958B786A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zh-TW" sz="1200" b="0" i="0" u="none" strike="noStrike" kern="0" cap="none" spc="0" normalizeH="0" baseline="0" noProof="0">
                  <a:ln>
                    <a:noFill/>
                  </a:ln>
                  <a:solidFill>
                    <a:srgbClr val="FFFFFF"/>
                  </a:solidFill>
                  <a:effectLst/>
                  <a:uLnTx/>
                  <a:uFillTx/>
                  <a:latin typeface="Adobe Clean ExtraBold"/>
                  <a:ea typeface="+mn-ea"/>
                  <a:cs typeface="+mn-cs"/>
                </a:rPr>
                <a:t>指定的支援聯絡人 – 有權與客戶支援互動的 6 名用戶清單</a:t>
              </a:r>
            </a:p>
          </p:txBody>
        </p:sp>
      </p:grpSp>
      <p:sp>
        <p:nvSpPr>
          <p:cNvPr id="47" name="TextBox 46">
            <a:extLst>
              <a:ext uri="{FF2B5EF4-FFF2-40B4-BE49-F238E27FC236}">
                <a16:creationId xmlns:a16="http://schemas.microsoft.com/office/drawing/2014/main" id="{04541CCE-E7F8-447F-B01C-54C0CD20FB23}"/>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zh-TW" sz="1200">
                <a:solidFill>
                  <a:srgbClr val="000000"/>
                </a:solidFill>
              </a:rPr>
              <a:t>開始聊天式諮詢，以獲得案件提交的解答與協助。</a:t>
            </a:r>
          </a:p>
        </p:txBody>
      </p:sp>
      <p:sp>
        <p:nvSpPr>
          <p:cNvPr id="48" name="Rectangle 47">
            <a:extLst>
              <a:ext uri="{FF2B5EF4-FFF2-40B4-BE49-F238E27FC236}">
                <a16:creationId xmlns:a16="http://schemas.microsoft.com/office/drawing/2014/main" id="{130FD4B0-B01E-4EEA-BEBF-DD6B8782CEFE}"/>
              </a:ext>
            </a:extLst>
          </p:cNvPr>
          <p:cNvSpPr/>
          <p:nvPr/>
        </p:nvSpPr>
        <p:spPr>
          <a:xfrm>
            <a:off x="6828863" y="4024709"/>
            <a:ext cx="2080172" cy="230832"/>
          </a:xfrm>
          <a:prstGeom prst="rect">
            <a:avLst/>
          </a:prstGeom>
        </p:spPr>
        <p:txBody>
          <a:bodyPr wrap="square">
            <a:spAutoFit/>
          </a:bodyPr>
          <a:lstStyle/>
          <a:p>
            <a:r>
              <a:rPr lang="zh-TW" sz="900" i="1">
                <a:solidFill>
                  <a:schemeClr val="tx1">
                    <a:lumMod val="50000"/>
                    <a:lumOff val="50000"/>
                  </a:schemeClr>
                </a:solidFill>
              </a:rPr>
              <a:t>* 並非所有產品都有提供即時聊天支援。</a:t>
            </a:r>
            <a:endParaRPr lang="en-US" sz="800" kern="0">
              <a:solidFill>
                <a:schemeClr val="tx1">
                  <a:lumMod val="50000"/>
                  <a:lumOff val="50000"/>
                </a:schemeClr>
              </a:solidFill>
              <a:latin typeface="Adobe Clean Light" panose="020B0303020404020204" pitchFamily="34" charset="0"/>
            </a:endParaRPr>
          </a:p>
        </p:txBody>
      </p:sp>
    </p:spTree>
    <p:extLst>
      <p:ext uri="{BB962C8B-B14F-4D97-AF65-F5344CB8AC3E}">
        <p14:creationId xmlns:p14="http://schemas.microsoft.com/office/powerpoint/2010/main" val="3017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2FFFC-E79D-4522-8703-7365F6BDE800}"/>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rgbClr val="5F5F5F"/>
                </a:solidFill>
                <a:cs typeface="Arial"/>
                <a:hlinkClick r:id="rId2"/>
              </a:rPr>
              <a:t>https://adobe.ly/</a:t>
            </a:r>
            <a:r>
              <a:rPr lang="zh-TW" sz="1200">
                <a:ea typeface="+mn-lt"/>
                <a:cs typeface="+mn-lt"/>
                <a:hlinkClick r:id="rId2"/>
              </a:rPr>
              <a:t>企業支援</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zh-TW" sz="2800"/>
              <a:t>企業支援</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zh-TW" b="0" i="0" u="none" strike="noStrike" kern="0" cap="none" spc="0" normalizeH="0" baseline="0" noProof="0">
                  <a:ln>
                    <a:noFill/>
                  </a:ln>
                  <a:solidFill>
                    <a:srgbClr val="FFFFFF"/>
                  </a:solidFill>
                  <a:effectLst/>
                  <a:uLnTx/>
                  <a:uFillTx/>
                  <a:latin typeface="Adobe Clean ExtraBold"/>
                  <a:ea typeface="+mn-ea"/>
                  <a:cs typeface="+mn-cs"/>
                </a:rPr>
                <a:t>層級和功能</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zh-TW" sz="1400"/>
              <a:t>提供對線上資源的存取權以取得文件、與其他專家和客戶互動的機會以獲得最佳實務，並提供網路研討會系列 (諮詢時間) 的存取權。如需疑難排解的秘訣和技巧，我們也提供幾個管道來讓您提交問題和案件。</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線上支援</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線上論壇</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全天候存取社群</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即時聊天支援*</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啟用</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全年無休的 P1 電話支援</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與其他客戶互動</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網頁案例提交</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zh-TW" sz="1200">
                <a:solidFill>
                  <a:srgbClr val="000000"/>
                </a:solidFill>
              </a:rPr>
              <a:t>開始聊天式諮詢，以獲得案件提交的解答與協助。</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自我引導式旅程</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每月諮詢時間</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產品和版本文件</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zh-TW" sz="1200">
                <a:solidFill>
                  <a:srgbClr val="000000"/>
                </a:solidFill>
              </a:rPr>
              <a:t>與 Adobe 專家或指定的支援工程師交談</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zh-TW"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zh-TW" sz="900">
                <a:solidFill>
                  <a:schemeClr val="accent2"/>
                </a:solidFill>
              </a:rPr>
              <a:t>https://experienceleague.adobe.com/</a:t>
            </a:r>
            <a:endParaRPr lang="en-US" sz="900">
              <a:solidFill>
                <a:schemeClr val="tx1">
                  <a:lumMod val="50000"/>
                  <a:lumOff val="50000"/>
                </a:schemeClr>
              </a:solidFill>
            </a:endParaRPr>
          </a:p>
        </p:txBody>
      </p:sp>
      <p:graphicFrame>
        <p:nvGraphicFramePr>
          <p:cNvPr id="44" name="Table 43">
            <a:extLst>
              <a:ext uri="{FF2B5EF4-FFF2-40B4-BE49-F238E27FC236}">
                <a16:creationId xmlns:a16="http://schemas.microsoft.com/office/drawing/2014/main" id="{EB982E65-AC4A-4D11-91AF-8F4CBCE780DF}"/>
              </a:ext>
            </a:extLst>
          </p:cNvPr>
          <p:cNvGraphicFramePr>
            <a:graphicFrameLocks noGrp="1"/>
          </p:cNvGraphicFramePr>
          <p:nvPr>
            <p:extLst>
              <p:ext uri="{D42A27DB-BD31-4B8C-83A1-F6EECF244321}">
                <p14:modId xmlns:p14="http://schemas.microsoft.com/office/powerpoint/2010/main" val="624243777"/>
              </p:ext>
            </p:extLst>
          </p:nvPr>
        </p:nvGraphicFramePr>
        <p:xfrm>
          <a:off x="380716" y="930651"/>
          <a:ext cx="3948948" cy="5726878"/>
        </p:xfrm>
        <a:graphic>
          <a:graphicData uri="http://schemas.openxmlformats.org/drawingml/2006/table">
            <a:tbl>
              <a:tblPr firstRow="1" bandRow="1"/>
              <a:tblGrid>
                <a:gridCol w="1190909">
                  <a:extLst>
                    <a:ext uri="{9D8B030D-6E8A-4147-A177-3AD203B41FA5}">
                      <a16:colId xmlns:a16="http://schemas.microsoft.com/office/drawing/2014/main" val="875969478"/>
                    </a:ext>
                  </a:extLst>
                </a:gridCol>
                <a:gridCol w="1880283">
                  <a:extLst>
                    <a:ext uri="{9D8B030D-6E8A-4147-A177-3AD203B41FA5}">
                      <a16:colId xmlns:a16="http://schemas.microsoft.com/office/drawing/2014/main" val="4177223563"/>
                    </a:ext>
                  </a:extLst>
                </a:gridCol>
                <a:gridCol w="877756">
                  <a:extLst>
                    <a:ext uri="{9D8B030D-6E8A-4147-A177-3AD203B41FA5}">
                      <a16:colId xmlns:a16="http://schemas.microsoft.com/office/drawing/2014/main" val="1629768658"/>
                    </a:ext>
                  </a:extLst>
                </a:gridCol>
              </a:tblGrid>
              <a:tr h="506396">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zh-TW" sz="1600" kern="1200">
                          <a:solidFill>
                            <a:schemeClr val="bg1"/>
                          </a:solidFill>
                          <a:latin typeface="+mj-lt"/>
                          <a:ea typeface="+mn-ea"/>
                          <a:cs typeface="+mn-cs"/>
                        </a:rPr>
                        <a:t>交付團隊和特色</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607982">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b="0" i="0" kern="1200">
                          <a:solidFill>
                            <a:schemeClr val="bg1"/>
                          </a:solidFill>
                          <a:latin typeface="+mj-lt"/>
                          <a:ea typeface="+mn-ea"/>
                          <a:cs typeface="+mn-cs"/>
                        </a:rPr>
                        <a:t>指派的專家</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指定的支援工程師</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445009">
                <a:tc rowSpan="8">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b="0" i="0" kern="1200">
                          <a:solidFill>
                            <a:schemeClr val="bg1"/>
                          </a:solidFill>
                          <a:latin typeface="+mj-lt"/>
                          <a:ea typeface="+mn-ea"/>
                          <a:cs typeface="+mn-cs"/>
                        </a:rPr>
                        <a:t>支援服務</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線上支援</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zh-TW" sz="1400" b="0" i="0" u="none" strike="noStrike" kern="1200" baseline="0">
                          <a:solidFill>
                            <a:schemeClr val="tx1"/>
                          </a:solidFill>
                          <a:latin typeface="+mj-lt"/>
                          <a:ea typeface="+mn-ea"/>
                          <a:cs typeface="+mn-cs"/>
                        </a:rPr>
                        <a:t> </a:t>
                      </a:r>
                      <a:r>
                        <a:rPr kumimoji="0" lang="zh-TW" sz="1400" b="0" i="0" u="none" strike="noStrike" kern="1200" cap="none" spc="0" normalizeH="0" baseline="0">
                          <a:ln>
                            <a:noFill/>
                          </a:ln>
                          <a:solidFill>
                            <a:srgbClr val="000000"/>
                          </a:solidFill>
                          <a:effectLst/>
                          <a:uLnTx/>
                          <a:uFillTx/>
                          <a:latin typeface="+mj-lt"/>
                          <a:ea typeface="+mn-ea"/>
                          <a:cs typeface="+mn-cs"/>
                        </a:rPr>
                        <a:t>24x5</a:t>
                      </a:r>
                      <a:endParaRPr lang="en-US" sz="1400" b="0" i="0" u="none" strike="noStrike" kern="1200" baseline="0">
                        <a:solidFill>
                          <a:schemeClr val="tx1"/>
                        </a:solidFill>
                        <a:latin typeface="+mj-lt"/>
                        <a:ea typeface="+mn-ea"/>
                        <a:cs typeface="+mn-cs"/>
                      </a:endParaRP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0111599"/>
                  </a:ext>
                </a:extLst>
              </a:tr>
              <a:tr h="317649">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全年無休的 P1 問題支援 </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77982916"/>
                  </a:ext>
                </a:extLst>
              </a:tr>
              <a:tr h="31764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指定的支援聯絡人</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10</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488053"/>
                  </a:ext>
                </a:extLst>
              </a:tr>
              <a:tr h="484579">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即時電話支援</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067961505"/>
                  </a:ext>
                </a:extLst>
              </a:tr>
              <a:tr h="397050">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向上呈報管理</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110887327"/>
                  </a:ext>
                </a:extLst>
              </a:tr>
              <a:tr h="486741">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每年的支援審查</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345501666"/>
                  </a:ext>
                </a:extLst>
              </a:tr>
              <a:tr h="486741">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每年的專家諮詢</a:t>
                      </a:r>
                    </a:p>
                  </a:txBody>
                  <a:tcPr marR="0"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67743512"/>
                  </a:ext>
                </a:extLst>
              </a:tr>
              <a:tr h="68140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雲端支援活動 – 雲端形式的 Experience Manager</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51144576"/>
                  </a:ext>
                </a:extLst>
              </a:tr>
              <a:tr h="536060">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b="0" i="0" kern="1200">
                          <a:solidFill>
                            <a:schemeClr val="bg1"/>
                          </a:solidFill>
                          <a:latin typeface="+mj-lt"/>
                          <a:ea typeface="+mn-ea"/>
                          <a:cs typeface="+mn-cs"/>
                        </a:rPr>
                        <a:t>現場</a:t>
                      </a:r>
                      <a:br/>
                      <a:r>
                        <a:rPr lang="zh-TW" sz="1400" b="0" i="0" kern="1200">
                          <a:solidFill>
                            <a:schemeClr val="bg1"/>
                          </a:solidFill>
                          <a:latin typeface="+mj-lt"/>
                          <a:ea typeface="+mn-ea"/>
                          <a:cs typeface="+mn-cs"/>
                        </a:rPr>
                        <a:t>服務</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上市諮詢服務 – 新解決方案的第一年</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459617">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200" b="0" i="0" kern="1200">
                          <a:solidFill>
                            <a:schemeClr val="tx1">
                              <a:lumMod val="75000"/>
                              <a:lumOff val="25000"/>
                            </a:schemeClr>
                          </a:solidFill>
                          <a:latin typeface="+mn-lt"/>
                          <a:ea typeface="+mn-ea"/>
                          <a:cs typeface="+mn-cs"/>
                        </a:rPr>
                        <a:t>現場服務活動</a:t>
                      </a:r>
                    </a:p>
                  </a:txBody>
                  <a:tcPr marR="0"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400" b="0" i="0" u="none" strike="noStrike" kern="1200" cap="none" spc="0" normalizeH="0" baseline="0" noProof="0">
                          <a:ln>
                            <a:noFill/>
                          </a:ln>
                          <a:solidFill>
                            <a:srgbClr val="000000"/>
                          </a:solidFill>
                          <a:effectLst/>
                          <a:uLnTx/>
                          <a:uFillTx/>
                          <a:latin typeface="+mj-lt"/>
                          <a:ea typeface="+mn-ea"/>
                          <a:cs typeface="+mn-cs"/>
                        </a:rPr>
                        <a:t>2</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sp>
        <p:nvSpPr>
          <p:cNvPr id="46" name="Rectangle 45">
            <a:extLst>
              <a:ext uri="{FF2B5EF4-FFF2-40B4-BE49-F238E27FC236}">
                <a16:creationId xmlns:a16="http://schemas.microsoft.com/office/drawing/2014/main" id="{C23DD36F-5A9B-4622-9E6B-7A14A28C560D}"/>
              </a:ext>
            </a:extLst>
          </p:cNvPr>
          <p:cNvSpPr/>
          <p:nvPr/>
        </p:nvSpPr>
        <p:spPr>
          <a:xfrm>
            <a:off x="6828863" y="4024709"/>
            <a:ext cx="2080172" cy="230832"/>
          </a:xfrm>
          <a:prstGeom prst="rect">
            <a:avLst/>
          </a:prstGeom>
        </p:spPr>
        <p:txBody>
          <a:bodyPr wrap="square">
            <a:spAutoFit/>
          </a:bodyPr>
          <a:lstStyle/>
          <a:p>
            <a:r>
              <a:rPr lang="zh-TW" sz="900" i="1">
                <a:solidFill>
                  <a:schemeClr val="tx1">
                    <a:lumMod val="50000"/>
                    <a:lumOff val="50000"/>
                  </a:schemeClr>
                </a:solidFill>
              </a:rPr>
              <a:t>* 並非所有產品都有提供即時聊天支援。</a:t>
            </a:r>
            <a:endParaRPr lang="en-US" sz="800" kern="0">
              <a:solidFill>
                <a:schemeClr val="tx1">
                  <a:lumMod val="50000"/>
                  <a:lumOff val="50000"/>
                </a:schemeClr>
              </a:solidFill>
              <a:latin typeface="Adobe Clean Light" panose="020B0303020404020204" pitchFamily="34" charset="0"/>
            </a:endParaRPr>
          </a:p>
        </p:txBody>
      </p:sp>
      <p:grpSp>
        <p:nvGrpSpPr>
          <p:cNvPr id="47" name="Group 46">
            <a:extLst>
              <a:ext uri="{FF2B5EF4-FFF2-40B4-BE49-F238E27FC236}">
                <a16:creationId xmlns:a16="http://schemas.microsoft.com/office/drawing/2014/main" id="{E6F1AF70-40FD-4C7F-B788-BC6275661FF2}"/>
              </a:ext>
            </a:extLst>
          </p:cNvPr>
          <p:cNvGrpSpPr/>
          <p:nvPr/>
        </p:nvGrpSpPr>
        <p:grpSpPr>
          <a:xfrm>
            <a:off x="4605743" y="6298526"/>
            <a:ext cx="7275362" cy="294761"/>
            <a:chOff x="4000500" y="1895754"/>
            <a:chExt cx="1000125" cy="2664807"/>
          </a:xfrm>
        </p:grpSpPr>
        <p:sp>
          <p:nvSpPr>
            <p:cNvPr id="48" name="Rectangle: Rounded Corners 47">
              <a:extLst>
                <a:ext uri="{FF2B5EF4-FFF2-40B4-BE49-F238E27FC236}">
                  <a16:creationId xmlns:a16="http://schemas.microsoft.com/office/drawing/2014/main" id="{41F18986-014B-459C-A62E-1AC4EEFA052D}"/>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49" name="Rectangle: Rounded Corners 48">
              <a:extLst>
                <a:ext uri="{FF2B5EF4-FFF2-40B4-BE49-F238E27FC236}">
                  <a16:creationId xmlns:a16="http://schemas.microsoft.com/office/drawing/2014/main" id="{7A84A58D-7939-4654-95A7-D41DA9FFD79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zh-TW" sz="1200" b="0" i="0" u="none" strike="noStrike" kern="0" cap="none" spc="0" normalizeH="0" baseline="0" noProof="0">
                  <a:ln>
                    <a:noFill/>
                  </a:ln>
                  <a:solidFill>
                    <a:srgbClr val="FFFFFF"/>
                  </a:solidFill>
                  <a:effectLst/>
                  <a:uLnTx/>
                  <a:uFillTx/>
                  <a:latin typeface="Adobe Clean ExtraBold"/>
                  <a:ea typeface="+mn-ea"/>
                  <a:cs typeface="+mn-cs"/>
                </a:rPr>
                <a:t>指定的支援聯絡人 – 有權與客戶支援互動的 10 名用戶清單</a:t>
              </a:r>
            </a:p>
          </p:txBody>
        </p:sp>
      </p:grpSp>
    </p:spTree>
    <p:extLst>
      <p:ext uri="{BB962C8B-B14F-4D97-AF65-F5344CB8AC3E}">
        <p14:creationId xmlns:p14="http://schemas.microsoft.com/office/powerpoint/2010/main" val="503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0CB9-B8BF-46E8-80F3-B6314C3B69B6}"/>
              </a:ext>
            </a:extLst>
          </p:cNvPr>
          <p:cNvSpPr txBox="1"/>
          <p:nvPr/>
        </p:nvSpPr>
        <p:spPr>
          <a:xfrm>
            <a:off x="9405257" y="6584043"/>
            <a:ext cx="27885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rgbClr val="5F5F5F"/>
                </a:solidFill>
                <a:cs typeface="Arial"/>
                <a:hlinkClick r:id="rId2"/>
              </a:rPr>
              <a:t>https://adobe.ly/</a:t>
            </a:r>
            <a:r>
              <a:rPr lang="zh-TW" sz="1200">
                <a:ea typeface="+mn-lt"/>
                <a:cs typeface="+mn-lt"/>
                <a:hlinkClick r:id="rId2"/>
              </a:rPr>
              <a:t>菁英支援</a:t>
            </a:r>
            <a:endParaRPr lang="en-US" sz="1200" i="1"/>
          </a:p>
        </p:txBody>
      </p:sp>
      <p:sp>
        <p:nvSpPr>
          <p:cNvPr id="2" name="Title 1">
            <a:extLst>
              <a:ext uri="{FF2B5EF4-FFF2-40B4-BE49-F238E27FC236}">
                <a16:creationId xmlns:a16="http://schemas.microsoft.com/office/drawing/2014/main" id="{808798F8-E52B-4E66-BFC8-4D549CFB4422}"/>
              </a:ext>
            </a:extLst>
          </p:cNvPr>
          <p:cNvSpPr>
            <a:spLocks noGrp="1"/>
          </p:cNvSpPr>
          <p:nvPr>
            <p:ph type="title"/>
          </p:nvPr>
        </p:nvSpPr>
        <p:spPr/>
        <p:txBody>
          <a:bodyPr/>
          <a:lstStyle/>
          <a:p>
            <a:r>
              <a:rPr lang="zh-TW" sz="2800"/>
              <a:t>Elite 支援</a:t>
            </a:r>
          </a:p>
        </p:txBody>
      </p:sp>
      <p:grpSp>
        <p:nvGrpSpPr>
          <p:cNvPr id="4" name="Group 3">
            <a:extLst>
              <a:ext uri="{FF2B5EF4-FFF2-40B4-BE49-F238E27FC236}">
                <a16:creationId xmlns:a16="http://schemas.microsoft.com/office/drawing/2014/main" id="{0B19A9B0-941C-4023-9419-4D078FD131DB}"/>
              </a:ext>
            </a:extLst>
          </p:cNvPr>
          <p:cNvGrpSpPr/>
          <p:nvPr/>
        </p:nvGrpSpPr>
        <p:grpSpPr>
          <a:xfrm>
            <a:off x="4511039" y="930652"/>
            <a:ext cx="7370066" cy="360000"/>
            <a:chOff x="4000500" y="1895754"/>
            <a:chExt cx="1000125" cy="2664807"/>
          </a:xfrm>
        </p:grpSpPr>
        <p:sp>
          <p:nvSpPr>
            <p:cNvPr id="5" name="Rectangle: Rounded Corners 4">
              <a:extLst>
                <a:ext uri="{FF2B5EF4-FFF2-40B4-BE49-F238E27FC236}">
                  <a16:creationId xmlns:a16="http://schemas.microsoft.com/office/drawing/2014/main" id="{7AB90B09-012A-433C-9A96-72E4C01EC18D}"/>
                </a:ext>
              </a:extLst>
            </p:cNvPr>
            <p:cNvSpPr/>
            <p:nvPr/>
          </p:nvSpPr>
          <p:spPr>
            <a:xfrm>
              <a:off x="4000500" y="1895754"/>
              <a:ext cx="1000125" cy="2664807"/>
            </a:xfrm>
            <a:prstGeom prst="roundRect">
              <a:avLst>
                <a:gd name="adj" fmla="val 50000"/>
              </a:avLst>
            </a:prstGeom>
            <a:solidFill>
              <a:schemeClr val="accent6"/>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GB"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6" name="Rectangle: Rounded Corners 5">
              <a:extLst>
                <a:ext uri="{FF2B5EF4-FFF2-40B4-BE49-F238E27FC236}">
                  <a16:creationId xmlns:a16="http://schemas.microsoft.com/office/drawing/2014/main" id="{7CC50386-681D-441A-9746-218B04D9630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zh-TW" b="0" i="0" u="none" strike="noStrike" kern="0" cap="none" spc="0" normalizeH="0" baseline="0" noProof="0">
                  <a:ln>
                    <a:noFill/>
                  </a:ln>
                  <a:solidFill>
                    <a:srgbClr val="FFFFFF"/>
                  </a:solidFill>
                  <a:effectLst/>
                  <a:uLnTx/>
                  <a:uFillTx/>
                  <a:latin typeface="Adobe Clean ExtraBold"/>
                  <a:ea typeface="+mn-ea"/>
                  <a:cs typeface="+mn-cs"/>
                </a:rPr>
                <a:t>層級和功能</a:t>
              </a:r>
            </a:p>
          </p:txBody>
        </p:sp>
      </p:grpSp>
      <p:sp>
        <p:nvSpPr>
          <p:cNvPr id="8" name="Rectangle 7">
            <a:extLst>
              <a:ext uri="{FF2B5EF4-FFF2-40B4-BE49-F238E27FC236}">
                <a16:creationId xmlns:a16="http://schemas.microsoft.com/office/drawing/2014/main" id="{23374CC1-C2E0-4BEB-8120-2B9CBBA016FB}"/>
              </a:ext>
            </a:extLst>
          </p:cNvPr>
          <p:cNvSpPr/>
          <p:nvPr/>
        </p:nvSpPr>
        <p:spPr>
          <a:xfrm>
            <a:off x="4511038" y="1384662"/>
            <a:ext cx="7370066" cy="1327341"/>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sp>
        <p:nvSpPr>
          <p:cNvPr id="9" name="TextBox 8">
            <a:extLst>
              <a:ext uri="{FF2B5EF4-FFF2-40B4-BE49-F238E27FC236}">
                <a16:creationId xmlns:a16="http://schemas.microsoft.com/office/drawing/2014/main" id="{86C5CE28-0E4A-4D14-BC20-1B0410C298EB}"/>
              </a:ext>
            </a:extLst>
          </p:cNvPr>
          <p:cNvSpPr txBox="1"/>
          <p:nvPr/>
        </p:nvSpPr>
        <p:spPr>
          <a:xfrm>
            <a:off x="4605743" y="1888828"/>
            <a:ext cx="7180653" cy="738664"/>
          </a:xfrm>
          <a:prstGeom prst="rect">
            <a:avLst/>
          </a:prstGeom>
          <a:noFill/>
        </p:spPr>
        <p:txBody>
          <a:bodyPr wrap="square">
            <a:spAutoFit/>
          </a:bodyPr>
          <a:lstStyle/>
          <a:p>
            <a:r>
              <a:rPr lang="zh-TW" sz="1400"/>
              <a:t>提供對線上資源的存取權以取得文件、與其他專家和客戶互動的機會以獲得最佳實務，並提供網路研討會系列 (諮詢時間) 的存取權。如需疑難排解的秘訣和技巧，我們也提供幾個管道來讓您提交問題和案件。</a:t>
            </a:r>
          </a:p>
        </p:txBody>
      </p:sp>
      <p:grpSp>
        <p:nvGrpSpPr>
          <p:cNvPr id="10" name="Group 9">
            <a:extLst>
              <a:ext uri="{FF2B5EF4-FFF2-40B4-BE49-F238E27FC236}">
                <a16:creationId xmlns:a16="http://schemas.microsoft.com/office/drawing/2014/main" id="{0478C2D5-12AC-49F7-B5ED-5C498992BFA0}"/>
              </a:ext>
            </a:extLst>
          </p:cNvPr>
          <p:cNvGrpSpPr/>
          <p:nvPr/>
        </p:nvGrpSpPr>
        <p:grpSpPr>
          <a:xfrm>
            <a:off x="4605744" y="1498727"/>
            <a:ext cx="7180654" cy="360000"/>
            <a:chOff x="4000500" y="1895754"/>
            <a:chExt cx="1000125" cy="2664807"/>
          </a:xfrm>
        </p:grpSpPr>
        <p:sp>
          <p:nvSpPr>
            <p:cNvPr id="11" name="Rectangle: Rounded Corners 10">
              <a:extLst>
                <a:ext uri="{FF2B5EF4-FFF2-40B4-BE49-F238E27FC236}">
                  <a16:creationId xmlns:a16="http://schemas.microsoft.com/office/drawing/2014/main" id="{3F051529-6599-4250-813E-5C2A2AF635E7}"/>
                </a:ext>
              </a:extLst>
            </p:cNvPr>
            <p:cNvSpPr/>
            <p:nvPr/>
          </p:nvSpPr>
          <p:spPr>
            <a:xfrm>
              <a:off x="4000500" y="1895754"/>
              <a:ext cx="1000125" cy="2664807"/>
            </a:xfrm>
            <a:prstGeom prst="roundRect">
              <a:avLst>
                <a:gd name="adj" fmla="val 50000"/>
              </a:avLst>
            </a:prstGeom>
            <a:solidFill>
              <a:srgbClr val="97AEB7"/>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2" name="Rectangle: Rounded Corners 11">
              <a:extLst>
                <a:ext uri="{FF2B5EF4-FFF2-40B4-BE49-F238E27FC236}">
                  <a16:creationId xmlns:a16="http://schemas.microsoft.com/office/drawing/2014/main" id="{763EF3CE-3F8D-4EFC-97D0-C2FD163B2B9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線上支援</a:t>
              </a:r>
            </a:p>
          </p:txBody>
        </p:sp>
      </p:grpSp>
      <p:sp>
        <p:nvSpPr>
          <p:cNvPr id="13" name="Rectangle 12">
            <a:extLst>
              <a:ext uri="{FF2B5EF4-FFF2-40B4-BE49-F238E27FC236}">
                <a16:creationId xmlns:a16="http://schemas.microsoft.com/office/drawing/2014/main" id="{4C01E352-9816-42DC-820C-94ED172D51FC}"/>
              </a:ext>
            </a:extLst>
          </p:cNvPr>
          <p:cNvSpPr>
            <a:spLocks/>
          </p:cNvSpPr>
          <p:nvPr/>
        </p:nvSpPr>
        <p:spPr>
          <a:xfrm>
            <a:off x="5420328" y="3000253"/>
            <a:ext cx="2622520" cy="169277"/>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線上論壇</a:t>
            </a:r>
          </a:p>
        </p:txBody>
      </p:sp>
      <p:sp>
        <p:nvSpPr>
          <p:cNvPr id="14" name="TextBox 13">
            <a:extLst>
              <a:ext uri="{FF2B5EF4-FFF2-40B4-BE49-F238E27FC236}">
                <a16:creationId xmlns:a16="http://schemas.microsoft.com/office/drawing/2014/main" id="{ED6D77AB-6D4C-4A17-ADF0-D35AD62AE717}"/>
              </a:ext>
            </a:extLst>
          </p:cNvPr>
          <p:cNvSpPr txBox="1">
            <a:spLocks/>
          </p:cNvSpPr>
          <p:nvPr/>
        </p:nvSpPr>
        <p:spPr>
          <a:xfrm>
            <a:off x="6902977" y="2927865"/>
            <a:ext cx="1374624"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全天候存取社群</a:t>
            </a:r>
          </a:p>
        </p:txBody>
      </p:sp>
      <p:cxnSp>
        <p:nvCxnSpPr>
          <p:cNvPr id="15" name="Straight Connector 14">
            <a:extLst>
              <a:ext uri="{FF2B5EF4-FFF2-40B4-BE49-F238E27FC236}">
                <a16:creationId xmlns:a16="http://schemas.microsoft.com/office/drawing/2014/main" id="{E46B05E7-8B69-4FD8-BE58-91982D20D72F}"/>
              </a:ext>
            </a:extLst>
          </p:cNvPr>
          <p:cNvCxnSpPr>
            <a:cxnSpLocks/>
          </p:cNvCxnSpPr>
          <p:nvPr/>
        </p:nvCxnSpPr>
        <p:spPr>
          <a:xfrm>
            <a:off x="4784431" y="3609190"/>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EC99B-9298-4147-ACBA-F212D415E536}"/>
              </a:ext>
            </a:extLst>
          </p:cNvPr>
          <p:cNvCxnSpPr>
            <a:cxnSpLocks/>
          </p:cNvCxnSpPr>
          <p:nvPr/>
        </p:nvCxnSpPr>
        <p:spPr>
          <a:xfrm>
            <a:off x="6680372" y="2958808"/>
            <a:ext cx="0" cy="33851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A748DD-8E1B-4FA0-A099-E97B9FF103C0}"/>
              </a:ext>
            </a:extLst>
          </p:cNvPr>
          <p:cNvSpPr/>
          <p:nvPr/>
        </p:nvSpPr>
        <p:spPr>
          <a:xfrm>
            <a:off x="4752314" y="288027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19" name="Graphic 18">
            <a:extLst>
              <a:ext uri="{FF2B5EF4-FFF2-40B4-BE49-F238E27FC236}">
                <a16:creationId xmlns:a16="http://schemas.microsoft.com/office/drawing/2014/main" id="{904D75F4-79DA-4DF0-81A3-F064E1225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3852" y="3009134"/>
            <a:ext cx="228459" cy="228459"/>
          </a:xfrm>
          <a:prstGeom prst="rect">
            <a:avLst/>
          </a:prstGeom>
        </p:spPr>
      </p:pic>
      <p:sp>
        <p:nvSpPr>
          <p:cNvPr id="21" name="Oval 20">
            <a:extLst>
              <a:ext uri="{FF2B5EF4-FFF2-40B4-BE49-F238E27FC236}">
                <a16:creationId xmlns:a16="http://schemas.microsoft.com/office/drawing/2014/main" id="{DF49296D-361A-4085-9354-012805048698}"/>
              </a:ext>
            </a:extLst>
          </p:cNvPr>
          <p:cNvSpPr/>
          <p:nvPr/>
        </p:nvSpPr>
        <p:spPr>
          <a:xfrm>
            <a:off x="4752314" y="3771394"/>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2" name="Graphic 21">
            <a:extLst>
              <a:ext uri="{FF2B5EF4-FFF2-40B4-BE49-F238E27FC236}">
                <a16:creationId xmlns:a16="http://schemas.microsoft.com/office/drawing/2014/main" id="{3B9F85D2-67BC-413E-B758-CF752F6A2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443" y="3909011"/>
            <a:ext cx="227277" cy="219702"/>
          </a:xfrm>
          <a:prstGeom prst="rect">
            <a:avLst/>
          </a:prstGeom>
        </p:spPr>
      </p:pic>
      <p:sp>
        <p:nvSpPr>
          <p:cNvPr id="24" name="Oval 23">
            <a:extLst>
              <a:ext uri="{FF2B5EF4-FFF2-40B4-BE49-F238E27FC236}">
                <a16:creationId xmlns:a16="http://schemas.microsoft.com/office/drawing/2014/main" id="{A32CD65B-9A1A-4D8E-A017-AC0E7F8674DC}"/>
              </a:ext>
            </a:extLst>
          </p:cNvPr>
          <p:cNvSpPr/>
          <p:nvPr/>
        </p:nvSpPr>
        <p:spPr>
          <a:xfrm>
            <a:off x="4752314" y="5679256"/>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5" name="Graphic 24">
            <a:extLst>
              <a:ext uri="{FF2B5EF4-FFF2-40B4-BE49-F238E27FC236}">
                <a16:creationId xmlns:a16="http://schemas.microsoft.com/office/drawing/2014/main" id="{5E2B9F64-A79A-4C5C-BDBE-9750BA8CDB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0695" y="5796167"/>
            <a:ext cx="214773" cy="222179"/>
          </a:xfrm>
          <a:prstGeom prst="rect">
            <a:avLst/>
          </a:prstGeom>
        </p:spPr>
      </p:pic>
      <p:sp>
        <p:nvSpPr>
          <p:cNvPr id="27" name="Oval 26">
            <a:extLst>
              <a:ext uri="{FF2B5EF4-FFF2-40B4-BE49-F238E27FC236}">
                <a16:creationId xmlns:a16="http://schemas.microsoft.com/office/drawing/2014/main" id="{BC5235F6-FC38-4F0E-973D-A22DB0EE0898}"/>
              </a:ext>
            </a:extLst>
          </p:cNvPr>
          <p:cNvSpPr/>
          <p:nvPr/>
        </p:nvSpPr>
        <p:spPr>
          <a:xfrm>
            <a:off x="4752314" y="4697753"/>
            <a:ext cx="491535" cy="491535"/>
          </a:xfrm>
          <a:prstGeom prst="ellipse">
            <a:avLst/>
          </a:prstGeom>
          <a:solidFill>
            <a:schemeClr val="accent6"/>
          </a:solidFill>
          <a:ln>
            <a:noFill/>
          </a:ln>
          <a:effectLst>
            <a:outerShdw blurRad="203200" dist="50800" dir="2700000" algn="tl" rotWithShape="0">
              <a:prstClr val="black">
                <a:alpha val="36000"/>
              </a:prstClr>
            </a:outerShdw>
          </a:effectLst>
          <a:scene3d>
            <a:camera prst="orthographicFront"/>
            <a:lightRig rig="soft" dir="t">
              <a:rot lat="0" lon="0" rev="186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Adobe Clean SemiLight" panose="020B0403020404020204" pitchFamily="34" charset="0"/>
            </a:endParaRPr>
          </a:p>
        </p:txBody>
      </p:sp>
      <p:pic>
        <p:nvPicPr>
          <p:cNvPr id="28" name="Graphic 27">
            <a:extLst>
              <a:ext uri="{FF2B5EF4-FFF2-40B4-BE49-F238E27FC236}">
                <a16:creationId xmlns:a16="http://schemas.microsoft.com/office/drawing/2014/main" id="{EDB885EB-0BB0-4CE2-8F4D-A4F263D863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591" y="4816128"/>
            <a:ext cx="224981" cy="224981"/>
          </a:xfrm>
          <a:prstGeom prst="rect">
            <a:avLst/>
          </a:prstGeom>
        </p:spPr>
      </p:pic>
      <p:sp>
        <p:nvSpPr>
          <p:cNvPr id="29" name="Rectangle 28">
            <a:extLst>
              <a:ext uri="{FF2B5EF4-FFF2-40B4-BE49-F238E27FC236}">
                <a16:creationId xmlns:a16="http://schemas.microsoft.com/office/drawing/2014/main" id="{2EEDCCDC-5EA5-42F1-B468-4D2ED6EFDB5E}"/>
              </a:ext>
            </a:extLst>
          </p:cNvPr>
          <p:cNvSpPr>
            <a:spLocks/>
          </p:cNvSpPr>
          <p:nvPr/>
        </p:nvSpPr>
        <p:spPr>
          <a:xfrm>
            <a:off x="5420328" y="3923132"/>
            <a:ext cx="1324778" cy="169277"/>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即時聊天支援*</a:t>
            </a:r>
          </a:p>
        </p:txBody>
      </p:sp>
      <p:sp>
        <p:nvSpPr>
          <p:cNvPr id="30" name="Rectangle 29">
            <a:extLst>
              <a:ext uri="{FF2B5EF4-FFF2-40B4-BE49-F238E27FC236}">
                <a16:creationId xmlns:a16="http://schemas.microsoft.com/office/drawing/2014/main" id="{B033F6E7-E9FE-4095-8C65-E4E3E6646604}"/>
              </a:ext>
            </a:extLst>
          </p:cNvPr>
          <p:cNvSpPr>
            <a:spLocks/>
          </p:cNvSpPr>
          <p:nvPr/>
        </p:nvSpPr>
        <p:spPr>
          <a:xfrm>
            <a:off x="5420328" y="4842291"/>
            <a:ext cx="990344" cy="169277"/>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啟用</a:t>
            </a:r>
          </a:p>
        </p:txBody>
      </p:sp>
      <p:sp>
        <p:nvSpPr>
          <p:cNvPr id="31" name="Rectangle 30">
            <a:extLst>
              <a:ext uri="{FF2B5EF4-FFF2-40B4-BE49-F238E27FC236}">
                <a16:creationId xmlns:a16="http://schemas.microsoft.com/office/drawing/2014/main" id="{20459EB1-6D11-4DD4-95D1-16FB3B8678E4}"/>
              </a:ext>
            </a:extLst>
          </p:cNvPr>
          <p:cNvSpPr>
            <a:spLocks/>
          </p:cNvSpPr>
          <p:nvPr/>
        </p:nvSpPr>
        <p:spPr>
          <a:xfrm>
            <a:off x="5420328" y="5739268"/>
            <a:ext cx="1089009" cy="338554"/>
          </a:xfrm>
          <a:prstGeom prst="rect">
            <a:avLst/>
          </a:prstGeom>
          <a:noFill/>
        </p:spPr>
        <p:txBody>
          <a:bodyPr wrap="square" lIns="0" tIns="0" rIns="0" bIns="0" rtlCol="0">
            <a:spAutoFit/>
          </a:bodyPr>
          <a:lstStyle/>
          <a:p>
            <a:r>
              <a:rPr lang="zh-TW" sz="1100">
                <a:solidFill>
                  <a:schemeClr val="tx1">
                    <a:lumMod val="75000"/>
                    <a:lumOff val="25000"/>
                  </a:schemeClr>
                </a:solidFill>
                <a:latin typeface="+mj-lt"/>
              </a:rPr>
              <a:t>全年無休的 P1 電話支援</a:t>
            </a:r>
          </a:p>
        </p:txBody>
      </p:sp>
      <p:cxnSp>
        <p:nvCxnSpPr>
          <p:cNvPr id="32" name="Straight Connector 31">
            <a:extLst>
              <a:ext uri="{FF2B5EF4-FFF2-40B4-BE49-F238E27FC236}">
                <a16:creationId xmlns:a16="http://schemas.microsoft.com/office/drawing/2014/main" id="{0751B0A3-E7EF-4032-B33B-AFC6811D7C19}"/>
              </a:ext>
            </a:extLst>
          </p:cNvPr>
          <p:cNvCxnSpPr>
            <a:cxnSpLocks/>
          </p:cNvCxnSpPr>
          <p:nvPr/>
        </p:nvCxnSpPr>
        <p:spPr>
          <a:xfrm>
            <a:off x="4784431" y="4460748"/>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007765-6D3C-4AA8-80DE-F2902D82FF95}"/>
              </a:ext>
            </a:extLst>
          </p:cNvPr>
          <p:cNvCxnSpPr>
            <a:cxnSpLocks/>
          </p:cNvCxnSpPr>
          <p:nvPr/>
        </p:nvCxnSpPr>
        <p:spPr>
          <a:xfrm>
            <a:off x="4784431" y="5506799"/>
            <a:ext cx="68843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327D6B-6E34-42BC-BFF7-DB5F3D5D60CB}"/>
              </a:ext>
            </a:extLst>
          </p:cNvPr>
          <p:cNvSpPr txBox="1">
            <a:spLocks/>
          </p:cNvSpPr>
          <p:nvPr/>
        </p:nvSpPr>
        <p:spPr>
          <a:xfrm>
            <a:off x="8500205" y="2946650"/>
            <a:ext cx="1497982"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與其他客戶互動</a:t>
            </a:r>
          </a:p>
        </p:txBody>
      </p:sp>
      <p:sp>
        <p:nvSpPr>
          <p:cNvPr id="35" name="TextBox 34">
            <a:extLst>
              <a:ext uri="{FF2B5EF4-FFF2-40B4-BE49-F238E27FC236}">
                <a16:creationId xmlns:a16="http://schemas.microsoft.com/office/drawing/2014/main" id="{866801D4-4A8E-4A78-B888-86402DB5243E}"/>
              </a:ext>
            </a:extLst>
          </p:cNvPr>
          <p:cNvSpPr txBox="1">
            <a:spLocks/>
          </p:cNvSpPr>
          <p:nvPr/>
        </p:nvSpPr>
        <p:spPr>
          <a:xfrm>
            <a:off x="10178328" y="2927864"/>
            <a:ext cx="1246589" cy="369332"/>
          </a:xfrm>
          <a:prstGeom prst="rect">
            <a:avLst/>
          </a:prstGeom>
          <a:noFill/>
        </p:spPr>
        <p:txBody>
          <a:bodyPr wrap="square" lIns="0" tIns="0" rIns="0" bIns="0" rtlCol="0">
            <a:spAutoFit/>
          </a:bodyPr>
          <a:lstStyle/>
          <a:p>
            <a:pPr marL="171450" lvl="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網頁案例提交</a:t>
            </a:r>
          </a:p>
        </p:txBody>
      </p:sp>
      <p:sp>
        <p:nvSpPr>
          <p:cNvPr id="36" name="TextBox 35">
            <a:extLst>
              <a:ext uri="{FF2B5EF4-FFF2-40B4-BE49-F238E27FC236}">
                <a16:creationId xmlns:a16="http://schemas.microsoft.com/office/drawing/2014/main" id="{F55EA8DE-964F-4941-91CB-1BAEA920A796}"/>
              </a:ext>
            </a:extLst>
          </p:cNvPr>
          <p:cNvSpPr txBox="1">
            <a:spLocks/>
          </p:cNvSpPr>
          <p:nvPr/>
        </p:nvSpPr>
        <p:spPr>
          <a:xfrm>
            <a:off x="6902977" y="3836802"/>
            <a:ext cx="4818160" cy="184666"/>
          </a:xfrm>
          <a:prstGeom prst="rect">
            <a:avLst/>
          </a:prstGeom>
          <a:noFill/>
        </p:spPr>
        <p:txBody>
          <a:bodyPr wrap="square" lIns="0" tIns="0" rIns="0" bIns="0" rtlCol="0">
            <a:spAutoFit/>
          </a:bodyPr>
          <a:lstStyle/>
          <a:p>
            <a:pPr lvl="0">
              <a:spcBef>
                <a:spcPts val="600"/>
              </a:spcBef>
              <a:defRPr/>
            </a:pPr>
            <a:r>
              <a:rPr lang="zh-TW" sz="1200">
                <a:solidFill>
                  <a:srgbClr val="000000"/>
                </a:solidFill>
              </a:rPr>
              <a:t>開始聊天式諮詢，以獲得案件提交的解答與協助。</a:t>
            </a:r>
          </a:p>
        </p:txBody>
      </p:sp>
      <p:sp>
        <p:nvSpPr>
          <p:cNvPr id="37" name="TextBox 36">
            <a:extLst>
              <a:ext uri="{FF2B5EF4-FFF2-40B4-BE49-F238E27FC236}">
                <a16:creationId xmlns:a16="http://schemas.microsoft.com/office/drawing/2014/main" id="{A304A4F5-AFC4-4C0C-9C0B-D5CCF9738587}"/>
              </a:ext>
            </a:extLst>
          </p:cNvPr>
          <p:cNvSpPr txBox="1">
            <a:spLocks/>
          </p:cNvSpPr>
          <p:nvPr/>
        </p:nvSpPr>
        <p:spPr>
          <a:xfrm>
            <a:off x="6902977" y="4718572"/>
            <a:ext cx="1374624"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自我引導式旅程</a:t>
            </a:r>
          </a:p>
        </p:txBody>
      </p:sp>
      <p:sp>
        <p:nvSpPr>
          <p:cNvPr id="38" name="TextBox 37">
            <a:extLst>
              <a:ext uri="{FF2B5EF4-FFF2-40B4-BE49-F238E27FC236}">
                <a16:creationId xmlns:a16="http://schemas.microsoft.com/office/drawing/2014/main" id="{56AE8F88-582C-4081-9E72-2DADDEC81809}"/>
              </a:ext>
            </a:extLst>
          </p:cNvPr>
          <p:cNvSpPr txBox="1">
            <a:spLocks/>
          </p:cNvSpPr>
          <p:nvPr/>
        </p:nvSpPr>
        <p:spPr>
          <a:xfrm>
            <a:off x="8500205" y="4737357"/>
            <a:ext cx="1228727"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每月諮詢時間</a:t>
            </a:r>
          </a:p>
        </p:txBody>
      </p:sp>
      <p:sp>
        <p:nvSpPr>
          <p:cNvPr id="39" name="TextBox 38">
            <a:extLst>
              <a:ext uri="{FF2B5EF4-FFF2-40B4-BE49-F238E27FC236}">
                <a16:creationId xmlns:a16="http://schemas.microsoft.com/office/drawing/2014/main" id="{FC90391A-2FF3-4926-98E8-9DFB2244A937}"/>
              </a:ext>
            </a:extLst>
          </p:cNvPr>
          <p:cNvSpPr txBox="1">
            <a:spLocks/>
          </p:cNvSpPr>
          <p:nvPr/>
        </p:nvSpPr>
        <p:spPr>
          <a:xfrm>
            <a:off x="10178328" y="4718571"/>
            <a:ext cx="1671315" cy="369332"/>
          </a:xfrm>
          <a:prstGeom prst="rect">
            <a:avLst/>
          </a:prstGeom>
          <a:noFill/>
        </p:spPr>
        <p:txBody>
          <a:bodyPr wrap="square" lIns="0" tIns="0" rIns="0" bIns="0" rtlCol="0">
            <a:spAutoFit/>
          </a:bodyPr>
          <a:lstStyle/>
          <a:p>
            <a:pPr marL="171450" indent="-171450">
              <a:spcBef>
                <a:spcPts val="600"/>
              </a:spcBef>
              <a:buClr>
                <a:schemeClr val="bg1">
                  <a:lumMod val="50000"/>
                </a:schemeClr>
              </a:buClr>
              <a:buSzPct val="90000"/>
              <a:buFont typeface="Arial" panose="020B0604020202020204" pitchFamily="34" charset="0"/>
              <a:buChar char="•"/>
              <a:defRPr/>
            </a:pPr>
            <a:r>
              <a:rPr lang="zh-TW" sz="1200">
                <a:solidFill>
                  <a:srgbClr val="000000"/>
                </a:solidFill>
              </a:rPr>
              <a:t>產品和版本文件</a:t>
            </a:r>
          </a:p>
        </p:txBody>
      </p:sp>
      <p:sp>
        <p:nvSpPr>
          <p:cNvPr id="40" name="TextBox 39">
            <a:extLst>
              <a:ext uri="{FF2B5EF4-FFF2-40B4-BE49-F238E27FC236}">
                <a16:creationId xmlns:a16="http://schemas.microsoft.com/office/drawing/2014/main" id="{EA3AC582-C9FB-4A5F-847B-625767A9D5BA}"/>
              </a:ext>
            </a:extLst>
          </p:cNvPr>
          <p:cNvSpPr txBox="1">
            <a:spLocks/>
          </p:cNvSpPr>
          <p:nvPr/>
        </p:nvSpPr>
        <p:spPr>
          <a:xfrm>
            <a:off x="6902977" y="5801318"/>
            <a:ext cx="4818160" cy="184666"/>
          </a:xfrm>
          <a:prstGeom prst="rect">
            <a:avLst/>
          </a:prstGeom>
          <a:noFill/>
        </p:spPr>
        <p:txBody>
          <a:bodyPr wrap="square" lIns="0" tIns="0" rIns="0" bIns="0" rtlCol="0">
            <a:spAutoFit/>
          </a:bodyPr>
          <a:lstStyle/>
          <a:p>
            <a:pPr lvl="0">
              <a:spcBef>
                <a:spcPts val="600"/>
              </a:spcBef>
              <a:defRPr/>
            </a:pPr>
            <a:r>
              <a:rPr lang="zh-TW" sz="1200">
                <a:solidFill>
                  <a:srgbClr val="000000"/>
                </a:solidFill>
              </a:rPr>
              <a:t>與 Adobe 專家或指定的支援工程師交談</a:t>
            </a:r>
          </a:p>
        </p:txBody>
      </p:sp>
      <p:sp>
        <p:nvSpPr>
          <p:cNvPr id="41" name="Rectangle 40">
            <a:extLst>
              <a:ext uri="{FF2B5EF4-FFF2-40B4-BE49-F238E27FC236}">
                <a16:creationId xmlns:a16="http://schemas.microsoft.com/office/drawing/2014/main" id="{3C2DA9BA-3077-46EF-93D9-A4C14A1E8B22}"/>
              </a:ext>
            </a:extLst>
          </p:cNvPr>
          <p:cNvSpPr/>
          <p:nvPr/>
        </p:nvSpPr>
        <p:spPr>
          <a:xfrm>
            <a:off x="6902977" y="3353912"/>
            <a:ext cx="4327960" cy="230832"/>
          </a:xfrm>
          <a:prstGeom prst="rect">
            <a:avLst/>
          </a:prstGeom>
        </p:spPr>
        <p:txBody>
          <a:bodyPr wrap="square">
            <a:spAutoFit/>
          </a:bodyPr>
          <a:lstStyle/>
          <a:p>
            <a:r>
              <a:rPr lang="zh-TW" sz="900">
                <a:solidFill>
                  <a:schemeClr val="accent2"/>
                </a:solidFill>
              </a:rPr>
              <a:t>https://experienceleaguecommunities.adobe.com/</a:t>
            </a:r>
            <a:endParaRPr lang="en-US" sz="900"/>
          </a:p>
        </p:txBody>
      </p:sp>
      <p:sp>
        <p:nvSpPr>
          <p:cNvPr id="42" name="Rectangle 41">
            <a:extLst>
              <a:ext uri="{FF2B5EF4-FFF2-40B4-BE49-F238E27FC236}">
                <a16:creationId xmlns:a16="http://schemas.microsoft.com/office/drawing/2014/main" id="{7D92F04C-7C44-4BC2-AC00-DF8A7F8860F6}"/>
              </a:ext>
            </a:extLst>
          </p:cNvPr>
          <p:cNvSpPr/>
          <p:nvPr/>
        </p:nvSpPr>
        <p:spPr>
          <a:xfrm>
            <a:off x="6902977" y="5217303"/>
            <a:ext cx="3167441" cy="230832"/>
          </a:xfrm>
          <a:prstGeom prst="rect">
            <a:avLst/>
          </a:prstGeom>
        </p:spPr>
        <p:txBody>
          <a:bodyPr wrap="square">
            <a:spAutoFit/>
          </a:bodyPr>
          <a:lstStyle/>
          <a:p>
            <a:r>
              <a:rPr lang="zh-TW" sz="900">
                <a:solidFill>
                  <a:schemeClr val="accent2"/>
                </a:solidFill>
              </a:rPr>
              <a:t>https://experienceleague.adobe.com/</a:t>
            </a:r>
            <a:endParaRPr lang="en-US" sz="900">
              <a:solidFill>
                <a:schemeClr val="tx1">
                  <a:lumMod val="50000"/>
                  <a:lumOff val="50000"/>
                </a:schemeClr>
              </a:solidFill>
            </a:endParaRPr>
          </a:p>
        </p:txBody>
      </p:sp>
      <p:sp>
        <p:nvSpPr>
          <p:cNvPr id="46" name="Rectangle 45">
            <a:extLst>
              <a:ext uri="{FF2B5EF4-FFF2-40B4-BE49-F238E27FC236}">
                <a16:creationId xmlns:a16="http://schemas.microsoft.com/office/drawing/2014/main" id="{C23DD36F-5A9B-4622-9E6B-7A14A28C560D}"/>
              </a:ext>
            </a:extLst>
          </p:cNvPr>
          <p:cNvSpPr/>
          <p:nvPr/>
        </p:nvSpPr>
        <p:spPr>
          <a:xfrm>
            <a:off x="6828863" y="4024709"/>
            <a:ext cx="2080172" cy="230832"/>
          </a:xfrm>
          <a:prstGeom prst="rect">
            <a:avLst/>
          </a:prstGeom>
        </p:spPr>
        <p:txBody>
          <a:bodyPr wrap="square">
            <a:spAutoFit/>
          </a:bodyPr>
          <a:lstStyle/>
          <a:p>
            <a:r>
              <a:rPr lang="zh-TW" sz="900" i="1">
                <a:solidFill>
                  <a:schemeClr val="tx1">
                    <a:lumMod val="50000"/>
                    <a:lumOff val="50000"/>
                  </a:schemeClr>
                </a:solidFill>
              </a:rPr>
              <a:t>* 並非所有產品都有提供即時聊天支援。</a:t>
            </a:r>
            <a:endParaRPr lang="en-US" sz="800" kern="0">
              <a:solidFill>
                <a:schemeClr val="tx1">
                  <a:lumMod val="50000"/>
                  <a:lumOff val="50000"/>
                </a:schemeClr>
              </a:solidFill>
              <a:latin typeface="Adobe Clean Light" panose="020B0303020404020204" pitchFamily="34" charset="0"/>
            </a:endParaRPr>
          </a:p>
        </p:txBody>
      </p:sp>
      <p:graphicFrame>
        <p:nvGraphicFramePr>
          <p:cNvPr id="45" name="Table 44">
            <a:extLst>
              <a:ext uri="{FF2B5EF4-FFF2-40B4-BE49-F238E27FC236}">
                <a16:creationId xmlns:a16="http://schemas.microsoft.com/office/drawing/2014/main" id="{1015B738-E1E9-4729-A0E1-F3FB5808CDCF}"/>
              </a:ext>
            </a:extLst>
          </p:cNvPr>
          <p:cNvGraphicFramePr>
            <a:graphicFrameLocks noGrp="1"/>
          </p:cNvGraphicFramePr>
          <p:nvPr>
            <p:extLst>
              <p:ext uri="{D42A27DB-BD31-4B8C-83A1-F6EECF244321}">
                <p14:modId xmlns:p14="http://schemas.microsoft.com/office/powerpoint/2010/main" val="447927601"/>
              </p:ext>
            </p:extLst>
          </p:nvPr>
        </p:nvGraphicFramePr>
        <p:xfrm>
          <a:off x="375367" y="930652"/>
          <a:ext cx="3962786" cy="5797438"/>
        </p:xfrm>
        <a:graphic>
          <a:graphicData uri="http://schemas.openxmlformats.org/drawingml/2006/table">
            <a:tbl>
              <a:tblPr firstRow="1" bandRow="1"/>
              <a:tblGrid>
                <a:gridCol w="1034333">
                  <a:extLst>
                    <a:ext uri="{9D8B030D-6E8A-4147-A177-3AD203B41FA5}">
                      <a16:colId xmlns:a16="http://schemas.microsoft.com/office/drawing/2014/main" val="875969478"/>
                    </a:ext>
                  </a:extLst>
                </a:gridCol>
                <a:gridCol w="2364400">
                  <a:extLst>
                    <a:ext uri="{9D8B030D-6E8A-4147-A177-3AD203B41FA5}">
                      <a16:colId xmlns:a16="http://schemas.microsoft.com/office/drawing/2014/main" val="4177223563"/>
                    </a:ext>
                  </a:extLst>
                </a:gridCol>
                <a:gridCol w="564053">
                  <a:extLst>
                    <a:ext uri="{9D8B030D-6E8A-4147-A177-3AD203B41FA5}">
                      <a16:colId xmlns:a16="http://schemas.microsoft.com/office/drawing/2014/main" val="1629768658"/>
                    </a:ext>
                  </a:extLst>
                </a:gridCol>
              </a:tblGrid>
              <a:tr h="512814">
                <a:tc gridSpan="3">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r>
                        <a:rPr lang="zh-TW" sz="1600" kern="1200">
                          <a:solidFill>
                            <a:schemeClr val="bg1"/>
                          </a:solidFill>
                          <a:latin typeface="+mj-lt"/>
                          <a:ea typeface="+mn-ea"/>
                          <a:cs typeface="+mn-cs"/>
                        </a:rPr>
                        <a:t>交付團隊和特色</a:t>
                      </a:r>
                    </a:p>
                  </a:txBody>
                  <a:tcPr marL="17497" marR="17497" marT="13226" marB="1322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endParaRPr lang="en-US" sz="1600" b="1" i="0">
                        <a:latin typeface="Adobe Clean Light" panose="020B0303020404020204" pitchFamily="34" charset="0"/>
                      </a:endParaRPr>
                    </a:p>
                  </a:txBody>
                  <a:tcPr marR="17497" marT="13226" marB="13226"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algn="ctr"/>
                      <a:endParaRPr lang="en-US" sz="1300" b="1" i="0">
                        <a:solidFill>
                          <a:schemeClr val="tx1">
                            <a:lumMod val="75000"/>
                            <a:lumOff val="25000"/>
                          </a:schemeClr>
                        </a:solidFill>
                        <a:latin typeface="Adobe Clean Light" panose="020B0303020404020204" pitchFamily="34" charset="0"/>
                      </a:endParaRPr>
                    </a:p>
                  </a:txBody>
                  <a:tcPr marL="17497" marR="17497" marT="49597" marB="4959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86453165"/>
                  </a:ext>
                </a:extLst>
              </a:tr>
              <a:tr h="258021">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b="0" i="0" kern="1200">
                          <a:solidFill>
                            <a:schemeClr val="bg1"/>
                          </a:solidFill>
                          <a:latin typeface="+mj-lt"/>
                          <a:ea typeface="+mn-ea"/>
                          <a:cs typeface="+mn-cs"/>
                        </a:rPr>
                        <a:t>指派的專家</a:t>
                      </a:r>
                    </a:p>
                  </a:txBody>
                  <a:tcPr marL="41992" marR="41992"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A6AE"/>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100" b="0" i="0" kern="1200">
                          <a:solidFill>
                            <a:schemeClr val="tx1">
                              <a:lumMod val="75000"/>
                              <a:lumOff val="25000"/>
                            </a:schemeClr>
                          </a:solidFill>
                          <a:latin typeface="+mn-lt"/>
                          <a:ea typeface="+mn-ea"/>
                          <a:cs typeface="+mn-cs"/>
                        </a:rPr>
                        <a:t>指定的支援工程師</a:t>
                      </a:r>
                    </a:p>
                  </a:txBody>
                  <a:tcPr marL="17497" marR="1749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61264719"/>
                  </a:ext>
                </a:extLst>
              </a:tr>
              <a:tr h="309358">
                <a:tc vMerge="1">
                  <a:txBody>
                    <a:bodyPr/>
                    <a:lstStyle/>
                    <a:p>
                      <a:pPr marL="182880" algn="l" defTabSz="914400" rtl="0" eaLnBrk="1" latinLnBrk="0" hangingPunct="1"/>
                      <a:endParaRPr lang="en-US" sz="1200" b="0" i="0" kern="1200">
                        <a:solidFill>
                          <a:schemeClr val="tx1"/>
                        </a:solidFill>
                        <a:latin typeface="Adobe Clean Light" panose="020B0303020404020204" pitchFamily="34" charset="0"/>
                        <a:ea typeface="+mn-ea"/>
                        <a:cs typeface="+mn-cs"/>
                      </a:endParaRPr>
                    </a:p>
                  </a:txBody>
                  <a:tcPr marL="45720" marR="4572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zh-TW" sz="1100" b="0" i="0" kern="1200">
                          <a:solidFill>
                            <a:schemeClr val="tx1">
                              <a:lumMod val="75000"/>
                              <a:lumOff val="25000"/>
                            </a:schemeClr>
                          </a:solidFill>
                          <a:latin typeface="+mn-lt"/>
                          <a:ea typeface="+mn-ea"/>
                          <a:cs typeface="+mn-cs"/>
                        </a:rPr>
                        <a:t>技術客戶經理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56486"/>
                  </a:ext>
                </a:extLst>
              </a:tr>
              <a:tr h="258021">
                <a:tc rowSpan="11">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b="0" i="0" kern="1200">
                          <a:solidFill>
                            <a:schemeClr val="bg1"/>
                          </a:solidFill>
                          <a:latin typeface="+mj-lt"/>
                          <a:ea typeface="+mn-ea"/>
                          <a:cs typeface="+mn-cs"/>
                        </a:rPr>
                        <a:t>支援服務</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zh-TW" sz="1100" b="0" i="0" kern="1200">
                          <a:solidFill>
                            <a:schemeClr val="tx1">
                              <a:lumMod val="75000"/>
                              <a:lumOff val="25000"/>
                            </a:schemeClr>
                          </a:solidFill>
                          <a:latin typeface="+mn-lt"/>
                          <a:ea typeface="+mn-ea"/>
                          <a:cs typeface="+mn-cs"/>
                        </a:rPr>
                        <a:t>線上支援</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24x5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620111599"/>
                  </a:ext>
                </a:extLst>
              </a:tr>
              <a:tr h="258021">
                <a:tc vMerge="1">
                  <a:txBody>
                    <a:bodyPr/>
                    <a:lstStyle/>
                    <a:p>
                      <a:endParaRPr lang="en-US"/>
                    </a:p>
                  </a:txBody>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100" b="0" i="0" kern="1200">
                          <a:solidFill>
                            <a:schemeClr val="tx1">
                              <a:lumMod val="75000"/>
                              <a:lumOff val="25000"/>
                            </a:schemeClr>
                          </a:solidFill>
                          <a:latin typeface="+mn-lt"/>
                          <a:ea typeface="+mn-ea"/>
                          <a:cs typeface="+mn-cs"/>
                        </a:rPr>
                        <a:t>全年無休的 P1 問題支援 </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982916"/>
                  </a:ext>
                </a:extLst>
              </a:tr>
              <a:tr h="258021">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zh-TW" sz="1100" b="0" i="0" kern="1200">
                          <a:solidFill>
                            <a:schemeClr val="tx1">
                              <a:lumMod val="75000"/>
                              <a:lumOff val="25000"/>
                            </a:schemeClr>
                          </a:solidFill>
                          <a:latin typeface="+mn-lt"/>
                          <a:ea typeface="+mn-ea"/>
                          <a:cs typeface="+mn-cs"/>
                        </a:rPr>
                        <a:t>指定的支援聯絡人</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15</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79488053"/>
                  </a:ext>
                </a:extLst>
              </a:tr>
              <a:tr h="258021">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zh-TW" sz="1100" b="0" i="0" kern="1200">
                          <a:solidFill>
                            <a:schemeClr val="tx1">
                              <a:lumMod val="75000"/>
                              <a:lumOff val="25000"/>
                            </a:schemeClr>
                          </a:solidFill>
                          <a:latin typeface="+mn-lt"/>
                          <a:ea typeface="+mn-ea"/>
                          <a:cs typeface="+mn-cs"/>
                        </a:rPr>
                        <a:t>即時電話支援</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961505"/>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100" b="0" i="0" kern="1200">
                          <a:solidFill>
                            <a:schemeClr val="tx1">
                              <a:lumMod val="75000"/>
                              <a:lumOff val="25000"/>
                            </a:schemeClr>
                          </a:solidFill>
                          <a:latin typeface="+mn-lt"/>
                          <a:ea typeface="+mn-ea"/>
                          <a:cs typeface="+mn-cs"/>
                        </a:rPr>
                        <a:t>向上呈報管理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10887327"/>
                  </a:ext>
                </a:extLst>
              </a:tr>
              <a:tr h="42956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100" b="0" i="0" kern="1200">
                          <a:solidFill>
                            <a:schemeClr val="tx1">
                              <a:lumMod val="75000"/>
                              <a:lumOff val="25000"/>
                            </a:schemeClr>
                          </a:solidFill>
                          <a:latin typeface="+mn-lt"/>
                          <a:ea typeface="+mn-ea"/>
                          <a:cs typeface="+mn-cs"/>
                        </a:rPr>
                        <a:t>每年的服務審查</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501666"/>
                  </a:ext>
                </a:extLst>
              </a:tr>
              <a:tr h="429565">
                <a:tc vMerge="1">
                  <a:txBody>
                    <a:bodyPr/>
                    <a:lstStyle/>
                    <a:p>
                      <a:endParaRPr lang="en-US"/>
                    </a:p>
                  </a:txBody>
                  <a:tcPr/>
                </a:tc>
                <a:tc>
                  <a:txBody>
                    <a:body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100" b="0" i="0" kern="1200">
                          <a:solidFill>
                            <a:schemeClr val="tx1">
                              <a:lumMod val="75000"/>
                              <a:lumOff val="25000"/>
                            </a:schemeClr>
                          </a:solidFill>
                          <a:latin typeface="+mn-lt"/>
                          <a:ea typeface="+mn-ea"/>
                          <a:cs typeface="+mn-cs"/>
                        </a:rPr>
                        <a:t>每年的專家諮詢</a:t>
                      </a:r>
                    </a:p>
                  </a:txBody>
                  <a:tcPr marL="17497" marR="17497" marT="13226" marB="0" anchor="ctr">
                    <a:lnL w="635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27813536"/>
                  </a:ext>
                </a:extLst>
              </a:tr>
              <a:tr h="424875">
                <a:tc vMerge="1">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100" b="0" i="0" kern="1200">
                          <a:solidFill>
                            <a:schemeClr val="tx1">
                              <a:lumMod val="75000"/>
                              <a:lumOff val="25000"/>
                            </a:schemeClr>
                          </a:solidFill>
                          <a:latin typeface="+mn-lt"/>
                          <a:ea typeface="+mn-ea"/>
                          <a:cs typeface="+mn-cs"/>
                        </a:rPr>
                        <a:t>事件管理</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1144576"/>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zh-TW" sz="1100" b="0" i="0" kern="1200">
                          <a:solidFill>
                            <a:schemeClr val="tx1">
                              <a:lumMod val="75000"/>
                              <a:lumOff val="25000"/>
                            </a:schemeClr>
                          </a:solidFill>
                          <a:latin typeface="+mn-lt"/>
                          <a:ea typeface="+mn-ea"/>
                          <a:cs typeface="+mn-cs"/>
                        </a:rPr>
                        <a:t>環境審查、維護與監控</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964641712"/>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zh-TW" sz="1100" b="0" i="0" kern="1200">
                          <a:solidFill>
                            <a:schemeClr val="tx1">
                              <a:lumMod val="75000"/>
                              <a:lumOff val="25000"/>
                            </a:schemeClr>
                          </a:solidFill>
                          <a:latin typeface="+mn-lt"/>
                          <a:ea typeface="+mn-ea"/>
                          <a:cs typeface="+mn-cs"/>
                        </a:rPr>
                        <a:t>發行、遷移、升級及產品藍圖審查</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1792154"/>
                  </a:ext>
                </a:extLst>
              </a:tr>
              <a:tr h="429565">
                <a:tc vMerge="1">
                  <a:txBody>
                    <a:bodyPr/>
                    <a:lstStyle/>
                    <a:p>
                      <a:pPr marL="182880"/>
                      <a:endParaRPr lang="en-US" sz="1200" b="0" i="0">
                        <a:solidFill>
                          <a:schemeClr val="tx1"/>
                        </a:solidFill>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zh-TW" sz="1100" b="0" i="0" kern="1200">
                          <a:solidFill>
                            <a:schemeClr val="tx1">
                              <a:lumMod val="75000"/>
                              <a:lumOff val="25000"/>
                            </a:schemeClr>
                          </a:solidFill>
                          <a:latin typeface="+mn-lt"/>
                          <a:ea typeface="+mn-ea"/>
                          <a:cs typeface="+mn-cs"/>
                        </a:rPr>
                        <a:t>雲端支援活動 – 雲端形式的 Experience Manager</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986353945"/>
                  </a:ext>
                </a:extLst>
              </a:tr>
              <a:tr h="429565">
                <a:tc rowSpan="2">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b="0" i="0" kern="1200">
                          <a:solidFill>
                            <a:schemeClr val="bg1"/>
                          </a:solidFill>
                          <a:latin typeface="+mj-lt"/>
                          <a:ea typeface="+mn-ea"/>
                          <a:cs typeface="+mn-cs"/>
                        </a:rPr>
                        <a:t>現場</a:t>
                      </a:r>
                      <a:br/>
                      <a:r>
                        <a:rPr lang="zh-TW" sz="1400" b="0" i="0" kern="1200">
                          <a:solidFill>
                            <a:schemeClr val="bg1"/>
                          </a:solidFill>
                          <a:latin typeface="+mj-lt"/>
                          <a:ea typeface="+mn-ea"/>
                          <a:cs typeface="+mn-cs"/>
                        </a:rPr>
                        <a:t>服務</a:t>
                      </a:r>
                    </a:p>
                  </a:txBody>
                  <a:tcPr marL="0" marR="0" marT="16797" marB="1679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C2C2C"/>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indent="0" algn="l" defTabSz="1088291" rtl="0" eaLnBrk="1" latinLnBrk="0" hangingPunct="1"/>
                      <a:r>
                        <a:rPr lang="zh-TW" sz="1100" b="0" i="0" kern="1200">
                          <a:solidFill>
                            <a:schemeClr val="tx1">
                              <a:lumMod val="75000"/>
                              <a:lumOff val="25000"/>
                            </a:schemeClr>
                          </a:solidFill>
                          <a:latin typeface="+mn-lt"/>
                          <a:ea typeface="+mn-ea"/>
                          <a:cs typeface="+mn-cs"/>
                        </a:rPr>
                        <a:t>上市諮詢服務 – 新解決方案的第一年</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198372"/>
                  </a:ext>
                </a:extLst>
              </a:tr>
              <a:tr h="258021">
                <a:tc vMerge="1">
                  <a:txBody>
                    <a:bodyPr/>
                    <a:lstStyle/>
                    <a:p>
                      <a:pPr marL="182880" marR="0" lvl="0" indent="0" algn="l" defTabSz="1088291" rtl="0" eaLnBrk="1" fontAlgn="auto" latinLnBrk="0" hangingPunct="1">
                        <a:lnSpc>
                          <a:spcPct val="100000"/>
                        </a:lnSpc>
                        <a:spcBef>
                          <a:spcPts val="0"/>
                        </a:spcBef>
                        <a:spcAft>
                          <a:spcPts val="0"/>
                        </a:spcAft>
                        <a:buClrTx/>
                        <a:buSzTx/>
                        <a:buFontTx/>
                        <a:buNone/>
                        <a:tabLst/>
                        <a:defRPr/>
                      </a:pPr>
                      <a:endParaRPr lang="en-US" sz="1200" b="0" i="0">
                        <a:latin typeface="Adobe Clean Light" panose="020B0303020404020204" pitchFamily="34" charset="0"/>
                      </a:endParaRPr>
                    </a:p>
                  </a:txBody>
                  <a:tcPr marL="0" marR="0"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88900" marR="0" lvl="0" indent="0" algn="l" defTabSz="1088291" rtl="0" eaLnBrk="1" fontAlgn="auto" latinLnBrk="0" hangingPunct="1">
                        <a:lnSpc>
                          <a:spcPct val="100000"/>
                        </a:lnSpc>
                        <a:spcBef>
                          <a:spcPts val="0"/>
                        </a:spcBef>
                        <a:spcAft>
                          <a:spcPts val="0"/>
                        </a:spcAft>
                        <a:buClrTx/>
                        <a:buSzTx/>
                        <a:buFontTx/>
                        <a:buNone/>
                        <a:tabLst/>
                        <a:defRPr/>
                      </a:pPr>
                      <a:r>
                        <a:rPr lang="zh-TW" sz="1100" b="0" i="0" kern="1200">
                          <a:solidFill>
                            <a:schemeClr val="tx1">
                              <a:lumMod val="75000"/>
                              <a:lumOff val="25000"/>
                            </a:schemeClr>
                          </a:solidFill>
                          <a:latin typeface="+mn-lt"/>
                          <a:ea typeface="+mn-ea"/>
                          <a:cs typeface="+mn-cs"/>
                        </a:rPr>
                        <a:t>現場服務活動</a:t>
                      </a:r>
                    </a:p>
                  </a:txBody>
                  <a:tcPr marL="17497" marR="17497" marT="132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1088291" rtl="0" eaLnBrk="1" latinLnBrk="0" hangingPunct="1">
                        <a:defRPr sz="2100" kern="1200">
                          <a:solidFill>
                            <a:schemeClr val="tx1"/>
                          </a:solidFill>
                          <a:latin typeface="Calibri" panose="020F0502020204030204"/>
                        </a:defRPr>
                      </a:lvl1pPr>
                      <a:lvl2pPr marL="544145" algn="l" defTabSz="1088291" rtl="0" eaLnBrk="1" latinLnBrk="0" hangingPunct="1">
                        <a:defRPr sz="2100" kern="1200">
                          <a:solidFill>
                            <a:schemeClr val="tx1"/>
                          </a:solidFill>
                          <a:latin typeface="Calibri" panose="020F0502020204030204"/>
                        </a:defRPr>
                      </a:lvl2pPr>
                      <a:lvl3pPr marL="1088291" algn="l" defTabSz="1088291" rtl="0" eaLnBrk="1" latinLnBrk="0" hangingPunct="1">
                        <a:defRPr sz="2100" kern="1200">
                          <a:solidFill>
                            <a:schemeClr val="tx1"/>
                          </a:solidFill>
                          <a:latin typeface="Calibri" panose="020F0502020204030204"/>
                        </a:defRPr>
                      </a:lvl3pPr>
                      <a:lvl4pPr marL="1632436" algn="l" defTabSz="1088291" rtl="0" eaLnBrk="1" latinLnBrk="0" hangingPunct="1">
                        <a:defRPr sz="2100" kern="1200">
                          <a:solidFill>
                            <a:schemeClr val="tx1"/>
                          </a:solidFill>
                          <a:latin typeface="Calibri" panose="020F0502020204030204"/>
                        </a:defRPr>
                      </a:lvl4pPr>
                      <a:lvl5pPr marL="2176581" algn="l" defTabSz="1088291" rtl="0" eaLnBrk="1" latinLnBrk="0" hangingPunct="1">
                        <a:defRPr sz="2100" kern="1200">
                          <a:solidFill>
                            <a:schemeClr val="tx1"/>
                          </a:solidFill>
                          <a:latin typeface="Calibri" panose="020F0502020204030204"/>
                        </a:defRPr>
                      </a:lvl5pPr>
                      <a:lvl6pPr marL="2720726" algn="l" defTabSz="1088291" rtl="0" eaLnBrk="1" latinLnBrk="0" hangingPunct="1">
                        <a:defRPr sz="2100" kern="1200">
                          <a:solidFill>
                            <a:schemeClr val="tx1"/>
                          </a:solidFill>
                          <a:latin typeface="Calibri" panose="020F0502020204030204"/>
                        </a:defRPr>
                      </a:lvl6pPr>
                      <a:lvl7pPr marL="3264872" algn="l" defTabSz="1088291" rtl="0" eaLnBrk="1" latinLnBrk="0" hangingPunct="1">
                        <a:defRPr sz="2100" kern="1200">
                          <a:solidFill>
                            <a:schemeClr val="tx1"/>
                          </a:solidFill>
                          <a:latin typeface="Calibri" panose="020F0502020204030204"/>
                        </a:defRPr>
                      </a:lvl7pPr>
                      <a:lvl8pPr marL="3809017" algn="l" defTabSz="1088291" rtl="0" eaLnBrk="1" latinLnBrk="0" hangingPunct="1">
                        <a:defRPr sz="2100" kern="1200">
                          <a:solidFill>
                            <a:schemeClr val="tx1"/>
                          </a:solidFill>
                          <a:latin typeface="Calibri" panose="020F0502020204030204"/>
                        </a:defRPr>
                      </a:lvl8pPr>
                      <a:lvl9pPr marL="4353162" algn="l" defTabSz="1088291" rtl="0" eaLnBrk="1" latinLnBrk="0" hangingPunct="1">
                        <a:defRPr sz="2100" kern="1200">
                          <a:solidFill>
                            <a:schemeClr val="tx1"/>
                          </a:solidFill>
                          <a:latin typeface="Calibri" panose="020F0502020204030204"/>
                        </a:defRPr>
                      </a:lvl9pPr>
                    </a:lstStyle>
                    <a:p>
                      <a:pPr marL="0" marR="0" lvl="0" indent="0" algn="ctr" defTabSz="1088291" rtl="0" eaLnBrk="1" fontAlgn="auto" latinLnBrk="0" hangingPunct="1">
                        <a:lnSpc>
                          <a:spcPct val="100000"/>
                        </a:lnSpc>
                        <a:spcBef>
                          <a:spcPts val="0"/>
                        </a:spcBef>
                        <a:spcAft>
                          <a:spcPts val="0"/>
                        </a:spcAft>
                        <a:buClrTx/>
                        <a:buSzTx/>
                        <a:buFontTx/>
                        <a:buNone/>
                        <a:tabLst/>
                        <a:defRPr/>
                      </a:pPr>
                      <a:r>
                        <a:rPr kumimoji="0" lang="zh-TW" sz="1200" b="0" i="0" u="none" strike="noStrike" kern="1200" cap="none" spc="0" normalizeH="0" baseline="0" noProof="0">
                          <a:ln>
                            <a:noFill/>
                          </a:ln>
                          <a:solidFill>
                            <a:srgbClr val="000000"/>
                          </a:solidFill>
                          <a:effectLst/>
                          <a:uLnTx/>
                          <a:uFillTx/>
                          <a:latin typeface="+mj-lt"/>
                          <a:ea typeface="+mn-ea"/>
                          <a:cs typeface="+mn-cs"/>
                        </a:rPr>
                        <a:t>4</a:t>
                      </a:r>
                    </a:p>
                  </a:txBody>
                  <a:tcPr marL="17497" marR="17497" marT="13226" marB="13226"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705431232"/>
                  </a:ext>
                </a:extLst>
              </a:tr>
            </a:tbl>
          </a:graphicData>
        </a:graphic>
      </p:graphicFrame>
      <p:grpSp>
        <p:nvGrpSpPr>
          <p:cNvPr id="43" name="Group 42">
            <a:extLst>
              <a:ext uri="{FF2B5EF4-FFF2-40B4-BE49-F238E27FC236}">
                <a16:creationId xmlns:a16="http://schemas.microsoft.com/office/drawing/2014/main" id="{C829D3E5-E657-4CF2-8D46-EFF63C8778A2}"/>
              </a:ext>
            </a:extLst>
          </p:cNvPr>
          <p:cNvGrpSpPr/>
          <p:nvPr/>
        </p:nvGrpSpPr>
        <p:grpSpPr>
          <a:xfrm>
            <a:off x="4605743" y="6298526"/>
            <a:ext cx="7275362" cy="294761"/>
            <a:chOff x="4000500" y="1895754"/>
            <a:chExt cx="1000125" cy="2664807"/>
          </a:xfrm>
        </p:grpSpPr>
        <p:sp>
          <p:nvSpPr>
            <p:cNvPr id="44" name="Rectangle: Rounded Corners 43">
              <a:extLst>
                <a:ext uri="{FF2B5EF4-FFF2-40B4-BE49-F238E27FC236}">
                  <a16:creationId xmlns:a16="http://schemas.microsoft.com/office/drawing/2014/main" id="{8057B8E1-1986-4A38-9582-EB9C676CBFEF}"/>
                </a:ext>
              </a:extLst>
            </p:cNvPr>
            <p:cNvSpPr/>
            <p:nvPr/>
          </p:nvSpPr>
          <p:spPr>
            <a:xfrm>
              <a:off x="4000500" y="1895754"/>
              <a:ext cx="1000125" cy="2664807"/>
            </a:xfrm>
            <a:prstGeom prst="roundRect">
              <a:avLst>
                <a:gd name="adj" fmla="val 50000"/>
              </a:avLst>
            </a:prstGeom>
            <a:solidFill>
              <a:srgbClr val="6B737B"/>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50" name="Rectangle: Rounded Corners 49">
              <a:extLst>
                <a:ext uri="{FF2B5EF4-FFF2-40B4-BE49-F238E27FC236}">
                  <a16:creationId xmlns:a16="http://schemas.microsoft.com/office/drawing/2014/main" id="{D5CD6983-9A7E-4E3E-B2D3-CE842E83FCA4}"/>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zh-TW" sz="1200" b="0" i="0" u="none" strike="noStrike" kern="0" cap="none" spc="0" normalizeH="0" baseline="0" noProof="0">
                  <a:ln>
                    <a:noFill/>
                  </a:ln>
                  <a:solidFill>
                    <a:srgbClr val="FFFFFF"/>
                  </a:solidFill>
                  <a:effectLst/>
                  <a:uLnTx/>
                  <a:uFillTx/>
                  <a:latin typeface="Adobe Clean ExtraBold"/>
                  <a:ea typeface="+mn-ea"/>
                  <a:cs typeface="+mn-cs"/>
                </a:rPr>
                <a:t>指定的支援聯絡人 – 有權與客戶支援互動的 15 名用戶清單</a:t>
              </a:r>
            </a:p>
          </p:txBody>
        </p:sp>
      </p:grpSp>
    </p:spTree>
    <p:extLst>
      <p:ext uri="{BB962C8B-B14F-4D97-AF65-F5344CB8AC3E}">
        <p14:creationId xmlns:p14="http://schemas.microsoft.com/office/powerpoint/2010/main" val="2203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B4F9-D34A-487E-A277-D95C430F400A}"/>
              </a:ext>
            </a:extLst>
          </p:cNvPr>
          <p:cNvSpPr>
            <a:spLocks noGrp="1"/>
          </p:cNvSpPr>
          <p:nvPr>
            <p:ph type="title"/>
          </p:nvPr>
        </p:nvSpPr>
        <p:spPr/>
        <p:txBody>
          <a:bodyPr/>
          <a:lstStyle/>
          <a:p>
            <a:r>
              <a:rPr lang="zh-TW"/>
              <a:t>客戶支援指南</a:t>
            </a:r>
          </a:p>
        </p:txBody>
      </p:sp>
      <p:sp>
        <p:nvSpPr>
          <p:cNvPr id="4" name="Rectangle 3">
            <a:extLst>
              <a:ext uri="{FF2B5EF4-FFF2-40B4-BE49-F238E27FC236}">
                <a16:creationId xmlns:a16="http://schemas.microsoft.com/office/drawing/2014/main" id="{34510472-CFDE-4069-A3AE-0844B7B8A89C}"/>
              </a:ext>
            </a:extLst>
          </p:cNvPr>
          <p:cNvSpPr/>
          <p:nvPr/>
        </p:nvSpPr>
        <p:spPr>
          <a:xfrm>
            <a:off x="0" y="946379"/>
            <a:ext cx="12192000" cy="7395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t>入口網站和別名提供豐富的資訊與支援資源。檢視您開立的支援服務單、提交新的支援服務單，並聯絡客戶支援。</a:t>
            </a:r>
          </a:p>
        </p:txBody>
      </p:sp>
      <p:sp>
        <p:nvSpPr>
          <p:cNvPr id="5" name="Rectangle 4">
            <a:extLst>
              <a:ext uri="{FF2B5EF4-FFF2-40B4-BE49-F238E27FC236}">
                <a16:creationId xmlns:a16="http://schemas.microsoft.com/office/drawing/2014/main" id="{7CC9B939-6C03-4BEA-823E-6216C72B8474}"/>
              </a:ext>
            </a:extLst>
          </p:cNvPr>
          <p:cNvSpPr/>
          <p:nvPr/>
        </p:nvSpPr>
        <p:spPr>
          <a:xfrm>
            <a:off x="350360"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6" name="Group 5">
            <a:extLst>
              <a:ext uri="{FF2B5EF4-FFF2-40B4-BE49-F238E27FC236}">
                <a16:creationId xmlns:a16="http://schemas.microsoft.com/office/drawing/2014/main" id="{CED7BDB6-351A-4BD0-B89A-EB2413570319}"/>
              </a:ext>
            </a:extLst>
          </p:cNvPr>
          <p:cNvGrpSpPr/>
          <p:nvPr/>
        </p:nvGrpSpPr>
        <p:grpSpPr>
          <a:xfrm>
            <a:off x="444131" y="2172785"/>
            <a:ext cx="5467991" cy="360000"/>
            <a:chOff x="4000500" y="1895754"/>
            <a:chExt cx="1000125" cy="2664807"/>
          </a:xfrm>
        </p:grpSpPr>
        <p:sp>
          <p:nvSpPr>
            <p:cNvPr id="7" name="Rectangle: Rounded Corners 6">
              <a:extLst>
                <a:ext uri="{FF2B5EF4-FFF2-40B4-BE49-F238E27FC236}">
                  <a16:creationId xmlns:a16="http://schemas.microsoft.com/office/drawing/2014/main" id="{F25EBF74-7021-410D-90A0-16EC337764D8}"/>
                </a:ext>
              </a:extLst>
            </p:cNvPr>
            <p:cNvSpPr/>
            <p:nvPr/>
          </p:nvSpPr>
          <p:spPr>
            <a:xfrm>
              <a:off x="4000500" y="1895754"/>
              <a:ext cx="1000125" cy="2664807"/>
            </a:xfrm>
            <a:prstGeom prst="roundRect">
              <a:avLst>
                <a:gd name="adj" fmla="val 50000"/>
              </a:avLst>
            </a:prstGeom>
            <a:solidFill>
              <a:srgbClr val="2C2C2C"/>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8" name="Rectangle: Rounded Corners 7">
              <a:extLst>
                <a:ext uri="{FF2B5EF4-FFF2-40B4-BE49-F238E27FC236}">
                  <a16:creationId xmlns:a16="http://schemas.microsoft.com/office/drawing/2014/main" id="{522F6EB7-E06B-43A9-8CF9-795748EF9DB5}"/>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客戶支援涵蓋的範圍</a:t>
              </a:r>
            </a:p>
          </p:txBody>
        </p:sp>
      </p:grpSp>
      <p:sp>
        <p:nvSpPr>
          <p:cNvPr id="9" name="TextBox 8">
            <a:extLst>
              <a:ext uri="{FF2B5EF4-FFF2-40B4-BE49-F238E27FC236}">
                <a16:creationId xmlns:a16="http://schemas.microsoft.com/office/drawing/2014/main" id="{8062D30E-8CEE-4342-95A0-AAB730AF476B}"/>
              </a:ext>
            </a:extLst>
          </p:cNvPr>
          <p:cNvSpPr txBox="1"/>
          <p:nvPr/>
        </p:nvSpPr>
        <p:spPr>
          <a:xfrm>
            <a:off x="497256" y="2565928"/>
            <a:ext cx="5361740" cy="2838085"/>
          </a:xfrm>
          <a:prstGeom prst="rect">
            <a:avLst/>
          </a:prstGeom>
          <a:noFill/>
        </p:spPr>
        <p:txBody>
          <a:bodyPr wrap="square" lIns="91440" tIns="45720" rIns="91440" bIns="45720" anchor="t">
            <a:spAutoFit/>
          </a:bodyPr>
          <a:lstStyle/>
          <a:p>
            <a:pPr>
              <a:lnSpc>
                <a:spcPct val="110000"/>
              </a:lnSpc>
              <a:spcBef>
                <a:spcPts val="300"/>
              </a:spcBef>
            </a:pPr>
            <a:r>
              <a:rPr lang="zh-TW" sz="1800" kern="1400" dirty="0">
                <a:ln>
                  <a:noFill/>
                </a:ln>
                <a:solidFill>
                  <a:srgbClr val="000000"/>
                </a:solidFill>
                <a:effectLst/>
                <a:latin typeface="Wingdings"/>
                <a:sym typeface="Wingdings"/>
              </a:rPr>
              <a:t>ü</a:t>
            </a:r>
            <a:r>
              <a:rPr lang="zh-TW" sz="1800" kern="1400" dirty="0">
                <a:ln>
                  <a:noFill/>
                </a:ln>
                <a:solidFill>
                  <a:srgbClr val="000000"/>
                </a:solidFill>
                <a:effectLst/>
                <a:latin typeface="Calibri"/>
                <a:cs typeface="Calibri"/>
              </a:rPr>
              <a:t> </a:t>
            </a:r>
            <a:r>
              <a:rPr lang="zh-TW" sz="1800" kern="1400" dirty="0">
                <a:ln>
                  <a:noFill/>
                </a:ln>
                <a:solidFill>
                  <a:srgbClr val="000000"/>
                </a:solidFill>
                <a:effectLst/>
                <a:latin typeface="Adobe Clean"/>
              </a:rPr>
              <a:t>產品支援設定問題的疑難排解和解決協助</a:t>
            </a:r>
            <a:r>
              <a:rPr lang="zh-TW"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zh-TW" sz="1800" kern="1400" dirty="0">
                <a:ln>
                  <a:noFill/>
                </a:ln>
                <a:solidFill>
                  <a:srgbClr val="000000"/>
                </a:solidFill>
                <a:effectLst/>
                <a:latin typeface="Wingdings"/>
                <a:sym typeface="Wingdings"/>
              </a:rPr>
              <a:t>ü</a:t>
            </a:r>
            <a:r>
              <a:rPr lang="zh-TW" sz="1800" kern="1400" dirty="0">
                <a:ln>
                  <a:noFill/>
                </a:ln>
                <a:solidFill>
                  <a:srgbClr val="000000"/>
                </a:solidFill>
                <a:effectLst/>
                <a:latin typeface="Calibri"/>
                <a:cs typeface="Calibri"/>
              </a:rPr>
              <a:t> </a:t>
            </a:r>
            <a:r>
              <a:rPr lang="zh-TW" sz="1800" kern="1400" dirty="0">
                <a:ln>
                  <a:noFill/>
                </a:ln>
                <a:solidFill>
                  <a:srgbClr val="000000"/>
                </a:solidFill>
                <a:effectLst/>
                <a:latin typeface="Adobe Clean"/>
              </a:rPr>
              <a:t>遠端診斷</a:t>
            </a:r>
            <a:r>
              <a:rPr lang="zh-TW" kern="1400" dirty="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zh-TW" sz="1800" kern="1400" dirty="0">
                <a:ln>
                  <a:noFill/>
                </a:ln>
                <a:solidFill>
                  <a:srgbClr val="000000"/>
                </a:solidFill>
                <a:effectLst/>
                <a:latin typeface="Wingdings"/>
                <a:sym typeface="Wingdings"/>
              </a:rPr>
              <a:t>ü</a:t>
            </a:r>
            <a:r>
              <a:rPr lang="zh-TW" sz="1800" kern="1400" dirty="0">
                <a:ln>
                  <a:noFill/>
                </a:ln>
                <a:solidFill>
                  <a:srgbClr val="000000"/>
                </a:solidFill>
                <a:effectLst/>
                <a:latin typeface="Calibri"/>
                <a:cs typeface="Calibri"/>
              </a:rPr>
              <a:t> </a:t>
            </a:r>
            <a:r>
              <a:rPr lang="zh-TW" sz="1800" kern="1400" dirty="0">
                <a:ln>
                  <a:noFill/>
                </a:ln>
                <a:solidFill>
                  <a:srgbClr val="000000"/>
                </a:solidFill>
                <a:effectLst/>
                <a:latin typeface="Adobe Clean"/>
              </a:rPr>
              <a:t>自訂您的支援套件可用的其他服務增強功能</a:t>
            </a:r>
          </a:p>
          <a:p>
            <a:pPr marL="0" marR="0" indent="0" algn="l">
              <a:lnSpc>
                <a:spcPct val="110000"/>
              </a:lnSpc>
              <a:spcBef>
                <a:spcPts val="0"/>
              </a:spcBef>
              <a:spcAft>
                <a:spcPts val="0"/>
              </a:spcAft>
            </a:pPr>
            <a:r>
              <a:rPr lang="zh-TW" sz="1800" kern="1400" dirty="0">
                <a:ln>
                  <a:noFill/>
                </a:ln>
                <a:solidFill>
                  <a:srgbClr val="000000"/>
                </a:solidFill>
                <a:effectLst/>
                <a:latin typeface="Wingdings"/>
                <a:sym typeface="Wingdings"/>
              </a:rPr>
              <a:t>ü</a:t>
            </a:r>
            <a:r>
              <a:rPr lang="zh-TW" sz="1800" kern="1400" dirty="0">
                <a:ln>
                  <a:noFill/>
                </a:ln>
                <a:solidFill>
                  <a:srgbClr val="000000"/>
                </a:solidFill>
                <a:effectLst/>
                <a:latin typeface="Calibri"/>
                <a:cs typeface="Calibri"/>
              </a:rPr>
              <a:t> </a:t>
            </a:r>
            <a:r>
              <a:rPr lang="zh-TW" sz="1800" kern="1400" dirty="0">
                <a:ln>
                  <a:noFill/>
                </a:ln>
                <a:solidFill>
                  <a:srgbClr val="000000"/>
                </a:solidFill>
                <a:effectLst/>
                <a:latin typeface="Adobe Clean"/>
              </a:rPr>
              <a:t>產品升級版本 </a:t>
            </a:r>
            <a:r>
              <a:rPr lang="zh-TW" kern="1400" dirty="0">
                <a:solidFill>
                  <a:srgbClr val="000000"/>
                </a:solidFill>
                <a:latin typeface="Adobe Clean"/>
              </a:rPr>
              <a:t>(</a:t>
            </a:r>
            <a:r>
              <a:rPr lang="zh-TW" sz="1800" kern="1400" dirty="0">
                <a:ln>
                  <a:noFill/>
                </a:ln>
                <a:solidFill>
                  <a:srgbClr val="000000"/>
                </a:solidFill>
                <a:effectLst/>
                <a:latin typeface="Adobe Clean"/>
              </a:rPr>
              <a:t>內部部署)</a:t>
            </a:r>
          </a:p>
          <a:p>
            <a:pPr>
              <a:lnSpc>
                <a:spcPct val="110000"/>
              </a:lnSpc>
            </a:pPr>
            <a:r>
              <a:rPr lang="zh-TW" sz="1800" kern="1400" dirty="0">
                <a:ln>
                  <a:noFill/>
                </a:ln>
                <a:solidFill>
                  <a:srgbClr val="000000"/>
                </a:solidFill>
                <a:effectLst/>
                <a:latin typeface="Wingdings"/>
                <a:sym typeface="Wingdings"/>
              </a:rPr>
              <a:t>ü</a:t>
            </a:r>
            <a:r>
              <a:rPr lang="zh-TW" sz="1800" kern="1400" dirty="0">
                <a:ln>
                  <a:noFill/>
                </a:ln>
                <a:solidFill>
                  <a:srgbClr val="000000"/>
                </a:solidFill>
                <a:effectLst/>
                <a:latin typeface="Calibri"/>
                <a:cs typeface="Calibri"/>
              </a:rPr>
              <a:t> </a:t>
            </a:r>
            <a:r>
              <a:rPr lang="zh-TW" sz="1800" kern="1400" dirty="0">
                <a:ln>
                  <a:noFill/>
                </a:ln>
                <a:solidFill>
                  <a:srgbClr val="000000"/>
                </a:solidFill>
                <a:effectLst/>
                <a:latin typeface="Adobe Clean"/>
              </a:rPr>
              <a:t>維護版本 </a:t>
            </a:r>
            <a:r>
              <a:rPr lang="zh-TW" kern="1400" dirty="0">
                <a:solidFill>
                  <a:srgbClr val="000000"/>
                </a:solidFill>
                <a:latin typeface="Adobe Clean"/>
              </a:rPr>
              <a:t>(</a:t>
            </a:r>
            <a:r>
              <a:rPr lang="zh-TW" sz="1800" kern="1400" dirty="0">
                <a:ln>
                  <a:noFill/>
                </a:ln>
                <a:solidFill>
                  <a:srgbClr val="000000"/>
                </a:solidFill>
                <a:effectLst/>
                <a:latin typeface="Adobe Clean"/>
              </a:rPr>
              <a:t>內部部署)</a:t>
            </a:r>
            <a:r>
              <a:rPr lang="zh-TW" kern="1400" dirty="0">
                <a:solidFill>
                  <a:srgbClr val="000000"/>
                </a:solidFill>
                <a:latin typeface="Adobe Clean"/>
              </a:rPr>
              <a:t> </a:t>
            </a:r>
            <a:endParaRPr lang="en-US" sz="1800" kern="1400" dirty="0">
              <a:ln>
                <a:noFill/>
              </a:ln>
              <a:solidFill>
                <a:srgbClr val="000000"/>
              </a:solidFill>
              <a:effectLst/>
              <a:latin typeface="Calibri" panose="020F0502020204030204" pitchFamily="34" charset="0"/>
            </a:endParaRPr>
          </a:p>
          <a:p>
            <a:pPr>
              <a:lnSpc>
                <a:spcPct val="110000"/>
              </a:lnSpc>
            </a:pPr>
            <a:r>
              <a:rPr lang="zh-TW" kern="1400" dirty="0">
                <a:latin typeface="Wingdings"/>
                <a:ea typeface="+mn-lt"/>
                <a:cs typeface="+mn-lt"/>
                <a:sym typeface="Wingdings"/>
              </a:rPr>
              <a:t>ü</a:t>
            </a:r>
            <a:r>
              <a:rPr lang="zh-TW" kern="1400" dirty="0">
                <a:latin typeface="Calibri"/>
                <a:ea typeface="+mn-lt"/>
                <a:cs typeface="Calibri"/>
              </a:rPr>
              <a:t> </a:t>
            </a:r>
            <a:r>
              <a:rPr lang="zh-TW" kern="1400" dirty="0">
                <a:ea typeface="+mn-lt"/>
                <a:cs typeface="+mn-lt"/>
              </a:rPr>
              <a:t>應用程式整合問題*</a:t>
            </a:r>
            <a:endParaRPr lang="en-US" kern="1400" dirty="0"/>
          </a:p>
          <a:p>
            <a:pPr marL="0" marR="0" indent="0" algn="l">
              <a:lnSpc>
                <a:spcPct val="119000"/>
              </a:lnSpc>
              <a:spcBef>
                <a:spcPts val="0"/>
              </a:spcBef>
              <a:spcAft>
                <a:spcPts val="600"/>
              </a:spcAft>
            </a:pPr>
            <a:endParaRPr lang="en-US" sz="1800" kern="1400">
              <a:ln>
                <a:noFill/>
              </a:ln>
              <a:solidFill>
                <a:srgbClr val="000000"/>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93CF4E0C-506B-4FE7-BAAA-208B5254F44F}"/>
              </a:ext>
            </a:extLst>
          </p:cNvPr>
          <p:cNvSpPr/>
          <p:nvPr/>
        </p:nvSpPr>
        <p:spPr>
          <a:xfrm>
            <a:off x="6149125" y="2062615"/>
            <a:ext cx="5655533" cy="4551849"/>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3" name="Group 12">
            <a:extLst>
              <a:ext uri="{FF2B5EF4-FFF2-40B4-BE49-F238E27FC236}">
                <a16:creationId xmlns:a16="http://schemas.microsoft.com/office/drawing/2014/main" id="{C06E0D72-DA0C-475C-9A7B-3D1CFFCD12F7}"/>
              </a:ext>
            </a:extLst>
          </p:cNvPr>
          <p:cNvGrpSpPr/>
          <p:nvPr/>
        </p:nvGrpSpPr>
        <p:grpSpPr>
          <a:xfrm>
            <a:off x="6242896" y="2172785"/>
            <a:ext cx="5467991" cy="360000"/>
            <a:chOff x="4000500" y="1895754"/>
            <a:chExt cx="1000125" cy="2664807"/>
          </a:xfrm>
        </p:grpSpPr>
        <p:sp>
          <p:nvSpPr>
            <p:cNvPr id="14" name="Rectangle: Rounded Corners 13">
              <a:extLst>
                <a:ext uri="{FF2B5EF4-FFF2-40B4-BE49-F238E27FC236}">
                  <a16:creationId xmlns:a16="http://schemas.microsoft.com/office/drawing/2014/main" id="{50A75D72-7D93-4CB4-B3F7-358A520F283A}"/>
                </a:ext>
              </a:extLst>
            </p:cNvPr>
            <p:cNvSpPr/>
            <p:nvPr/>
          </p:nvSpPr>
          <p:spPr>
            <a:xfrm>
              <a:off x="4000500" y="1895754"/>
              <a:ext cx="1000125" cy="2664807"/>
            </a:xfrm>
            <a:prstGeom prst="roundRect">
              <a:avLst>
                <a:gd name="adj" fmla="val 50000"/>
              </a:avLst>
            </a:prstGeom>
            <a:solidFill>
              <a:srgbClr val="FA0F00"/>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5" name="Rectangle: Rounded Corners 14">
              <a:extLst>
                <a:ext uri="{FF2B5EF4-FFF2-40B4-BE49-F238E27FC236}">
                  <a16:creationId xmlns:a16="http://schemas.microsoft.com/office/drawing/2014/main" id="{2B2874C0-205C-43EB-8B2C-A83C844B08AE}"/>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客戶支援未涵蓋的範圍</a:t>
              </a:r>
            </a:p>
          </p:txBody>
        </p:sp>
      </p:grpSp>
      <p:sp>
        <p:nvSpPr>
          <p:cNvPr id="16" name="TextBox 15">
            <a:extLst>
              <a:ext uri="{FF2B5EF4-FFF2-40B4-BE49-F238E27FC236}">
                <a16:creationId xmlns:a16="http://schemas.microsoft.com/office/drawing/2014/main" id="{291D50FA-8EFB-4B93-9C2C-15C1B3B9CA13}"/>
              </a:ext>
            </a:extLst>
          </p:cNvPr>
          <p:cNvSpPr txBox="1"/>
          <p:nvPr/>
        </p:nvSpPr>
        <p:spPr>
          <a:xfrm>
            <a:off x="6296021" y="2565928"/>
            <a:ext cx="5361740" cy="4008661"/>
          </a:xfrm>
          <a:prstGeom prst="rect">
            <a:avLst/>
          </a:prstGeom>
          <a:noFill/>
        </p:spPr>
        <p:txBody>
          <a:bodyPr wrap="square" lIns="91440" tIns="45720" rIns="91440" bIns="45720" anchor="t">
            <a:spAutoFit/>
          </a:bodyPr>
          <a:lstStyle/>
          <a:p>
            <a:pPr>
              <a:lnSpc>
                <a:spcPct val="110000"/>
              </a:lnSpc>
              <a:spcBef>
                <a:spcPts val="300"/>
              </a:spcBef>
            </a:pPr>
            <a:r>
              <a:rPr lang="zh-TW" kern="1400">
                <a:solidFill>
                  <a:srgbClr val="000000"/>
                </a:solidFill>
                <a:latin typeface="Wingdings"/>
                <a:sym typeface="Wingdings"/>
              </a:rPr>
              <a:t>x</a:t>
            </a:r>
            <a:r>
              <a:rPr lang="zh-TW" kern="1400">
                <a:solidFill>
                  <a:srgbClr val="000000"/>
                </a:solidFill>
                <a:latin typeface="Calibri"/>
                <a:cs typeface="Calibri"/>
              </a:rPr>
              <a:t> </a:t>
            </a:r>
            <a:r>
              <a:rPr lang="zh-TW" sz="1800" kern="1400">
                <a:ln>
                  <a:noFill/>
                </a:ln>
                <a:solidFill>
                  <a:srgbClr val="000000"/>
                </a:solidFill>
                <a:effectLst/>
                <a:latin typeface="Adobe Clean"/>
              </a:rPr>
              <a:t>架構審查</a:t>
            </a:r>
            <a:r>
              <a:rPr lang="zh-TW"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zh-TW" kern="1400">
                <a:solidFill>
                  <a:srgbClr val="000000"/>
                </a:solidFill>
                <a:latin typeface="Wingdings"/>
                <a:sym typeface="Wingdings"/>
              </a:rPr>
              <a:t>x</a:t>
            </a:r>
            <a:r>
              <a:rPr lang="zh-TW" kern="1400">
                <a:solidFill>
                  <a:srgbClr val="000000"/>
                </a:solidFill>
                <a:latin typeface="Calibri"/>
                <a:cs typeface="Calibri"/>
              </a:rPr>
              <a:t> </a:t>
            </a:r>
            <a:r>
              <a:rPr lang="zh-TW" sz="1800" kern="1400">
                <a:ln>
                  <a:noFill/>
                </a:ln>
                <a:solidFill>
                  <a:srgbClr val="000000"/>
                </a:solidFill>
                <a:effectLst/>
                <a:latin typeface="Adobe Clean"/>
              </a:rPr>
              <a:t>自訂程式碼檢閱或疑難排解</a:t>
            </a:r>
            <a:r>
              <a:rPr lang="zh-TW"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zh-TW" kern="1400">
                <a:solidFill>
                  <a:srgbClr val="000000"/>
                </a:solidFill>
                <a:latin typeface="Wingdings"/>
                <a:sym typeface="Wingdings"/>
              </a:rPr>
              <a:t>x</a:t>
            </a:r>
            <a:r>
              <a:rPr lang="zh-TW" sz="1800" kern="1400">
                <a:ln>
                  <a:noFill/>
                </a:ln>
                <a:solidFill>
                  <a:srgbClr val="000000"/>
                </a:solidFill>
                <a:effectLst/>
                <a:latin typeface="Calibri"/>
                <a:cs typeface="Calibri"/>
              </a:rPr>
              <a:t> </a:t>
            </a:r>
            <a:r>
              <a:rPr lang="zh-TW" sz="1800" kern="1400">
                <a:ln>
                  <a:noFill/>
                </a:ln>
                <a:solidFill>
                  <a:srgbClr val="000000"/>
                </a:solidFill>
                <a:effectLst/>
                <a:latin typeface="Adobe Clean"/>
              </a:rPr>
              <a:t>自訂增強功能 (作為構想提交給社群)</a:t>
            </a:r>
          </a:p>
          <a:p>
            <a:pPr>
              <a:lnSpc>
                <a:spcPct val="110000"/>
              </a:lnSpc>
            </a:pPr>
            <a:r>
              <a:rPr lang="zh-TW" kern="1400">
                <a:solidFill>
                  <a:srgbClr val="000000"/>
                </a:solidFill>
                <a:latin typeface="Wingdings"/>
                <a:sym typeface="Wingdings"/>
              </a:rPr>
              <a:t>x</a:t>
            </a:r>
            <a:r>
              <a:rPr lang="zh-TW" kern="1400">
                <a:solidFill>
                  <a:srgbClr val="000000"/>
                </a:solidFill>
                <a:latin typeface="Calibri"/>
                <a:cs typeface="Calibri"/>
              </a:rPr>
              <a:t> </a:t>
            </a:r>
            <a:r>
              <a:rPr lang="zh-TW" sz="1800" kern="1400">
                <a:ln>
                  <a:noFill/>
                </a:ln>
                <a:solidFill>
                  <a:srgbClr val="000000"/>
                </a:solidFill>
                <a:effectLst/>
                <a:latin typeface="Adobe Clean"/>
              </a:rPr>
              <a:t>知識轉移和訓練服務</a:t>
            </a:r>
            <a:r>
              <a:rPr lang="zh-TW"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a:lnSpc>
                <a:spcPct val="110000"/>
              </a:lnSpc>
            </a:pPr>
            <a:r>
              <a:rPr lang="zh-TW" kern="1400">
                <a:solidFill>
                  <a:srgbClr val="000000"/>
                </a:solidFill>
                <a:latin typeface="Wingdings"/>
                <a:sym typeface="Wingdings"/>
              </a:rPr>
              <a:t>x</a:t>
            </a:r>
            <a:r>
              <a:rPr lang="zh-TW" kern="1400">
                <a:solidFill>
                  <a:srgbClr val="000000"/>
                </a:solidFill>
                <a:latin typeface="Calibri"/>
                <a:cs typeface="Calibri"/>
              </a:rPr>
              <a:t> </a:t>
            </a:r>
            <a:r>
              <a:rPr lang="zh-TW" sz="1800" kern="1400">
                <a:ln>
                  <a:noFill/>
                </a:ln>
                <a:solidFill>
                  <a:srgbClr val="000000"/>
                </a:solidFill>
                <a:effectLst/>
                <a:latin typeface="Adobe Clean"/>
              </a:rPr>
              <a:t>開發服務</a:t>
            </a:r>
            <a:r>
              <a:rPr lang="zh-TW" kern="1400">
                <a:solidFill>
                  <a:srgbClr val="000000"/>
                </a:solidFill>
                <a:latin typeface="Adobe Clean"/>
              </a:rPr>
              <a:t> </a:t>
            </a:r>
            <a:endParaRPr lang="en-US" kern="1400">
              <a:solidFill>
                <a:srgbClr val="000000"/>
              </a:solidFill>
              <a:latin typeface="Adobe Clean" panose="020B0503020404020204" pitchFamily="34" charset="0"/>
            </a:endParaRPr>
          </a:p>
          <a:p>
            <a:pPr marL="0" marR="0" indent="0" algn="l">
              <a:lnSpc>
                <a:spcPct val="110000"/>
              </a:lnSpc>
              <a:spcBef>
                <a:spcPts val="0"/>
              </a:spcBef>
              <a:spcAft>
                <a:spcPts val="0"/>
              </a:spcAft>
            </a:pPr>
            <a:r>
              <a:rPr lang="zh-TW" kern="1400">
                <a:solidFill>
                  <a:srgbClr val="000000"/>
                </a:solidFill>
                <a:latin typeface="Wingdings"/>
                <a:sym typeface="Wingdings"/>
              </a:rPr>
              <a:t>x</a:t>
            </a:r>
            <a:r>
              <a:rPr lang="zh-TW" sz="1800" kern="1400">
                <a:ln>
                  <a:noFill/>
                </a:ln>
                <a:solidFill>
                  <a:srgbClr val="000000"/>
                </a:solidFill>
                <a:effectLst/>
                <a:latin typeface="Calibri"/>
                <a:cs typeface="Calibri"/>
              </a:rPr>
              <a:t> </a:t>
            </a:r>
            <a:r>
              <a:rPr lang="zh-TW" sz="1800" kern="1400">
                <a:ln>
                  <a:noFill/>
                </a:ln>
                <a:solidFill>
                  <a:srgbClr val="000000"/>
                </a:solidFill>
                <a:effectLst/>
                <a:latin typeface="Adobe Clean"/>
              </a:rPr>
              <a:t>實施</a:t>
            </a:r>
          </a:p>
          <a:p>
            <a:pPr marL="0" marR="0" indent="0" algn="l">
              <a:lnSpc>
                <a:spcPct val="110000"/>
              </a:lnSpc>
              <a:spcBef>
                <a:spcPts val="0"/>
              </a:spcBef>
              <a:spcAft>
                <a:spcPts val="0"/>
              </a:spcAft>
            </a:pPr>
            <a:r>
              <a:rPr lang="zh-TW" kern="1400">
                <a:solidFill>
                  <a:srgbClr val="000000"/>
                </a:solidFill>
                <a:latin typeface="Wingdings"/>
                <a:sym typeface="Wingdings"/>
              </a:rPr>
              <a:t>x</a:t>
            </a:r>
            <a:r>
              <a:rPr lang="zh-TW" sz="1800" kern="1400">
                <a:ln>
                  <a:noFill/>
                </a:ln>
                <a:solidFill>
                  <a:srgbClr val="000000"/>
                </a:solidFill>
                <a:effectLst/>
                <a:latin typeface="Calibri"/>
                <a:cs typeface="Calibri"/>
              </a:rPr>
              <a:t> </a:t>
            </a:r>
            <a:r>
              <a:rPr lang="zh-TW" sz="1800" kern="1400">
                <a:ln>
                  <a:noFill/>
                </a:ln>
                <a:solidFill>
                  <a:srgbClr val="000000"/>
                </a:solidFill>
                <a:effectLst/>
                <a:latin typeface="Adobe Clean"/>
              </a:rPr>
              <a:t>協力廠商產品或硬體推薦</a:t>
            </a:r>
          </a:p>
          <a:p>
            <a:pPr>
              <a:lnSpc>
                <a:spcPct val="110000"/>
              </a:lnSpc>
            </a:pPr>
            <a:r>
              <a:rPr lang="zh-TW" kern="1400">
                <a:solidFill>
                  <a:srgbClr val="000000"/>
                </a:solidFill>
                <a:latin typeface="Wingdings"/>
                <a:sym typeface="Wingdings"/>
              </a:rPr>
              <a:t>x</a:t>
            </a:r>
            <a:r>
              <a:rPr lang="zh-TW" kern="1400">
                <a:solidFill>
                  <a:srgbClr val="000000"/>
                </a:solidFill>
                <a:latin typeface="Calibri"/>
                <a:cs typeface="Calibri"/>
              </a:rPr>
              <a:t> </a:t>
            </a:r>
            <a:r>
              <a:rPr lang="zh-TW" sz="1800" kern="1400">
                <a:ln>
                  <a:noFill/>
                </a:ln>
                <a:solidFill>
                  <a:srgbClr val="000000"/>
                </a:solidFill>
                <a:effectLst/>
                <a:latin typeface="Adobe Clean"/>
              </a:rPr>
              <a:t>非 Adobe 產品疑難排解</a:t>
            </a:r>
            <a:r>
              <a:rPr lang="zh-TW" kern="1400">
                <a:solidFill>
                  <a:srgbClr val="000000"/>
                </a:solidFill>
                <a:latin typeface="Adobe Clean"/>
              </a:rPr>
              <a:t> </a:t>
            </a:r>
            <a:endParaRPr lang="en-US" sz="1800" kern="1400">
              <a:ln>
                <a:noFill/>
              </a:ln>
              <a:solidFill>
                <a:srgbClr val="000000"/>
              </a:solidFill>
              <a:effectLst/>
              <a:latin typeface="Calibri" panose="020F0502020204030204" pitchFamily="34" charset="0"/>
            </a:endParaRPr>
          </a:p>
          <a:p>
            <a:pPr marL="0" marR="0" indent="0" algn="l">
              <a:lnSpc>
                <a:spcPct val="110000"/>
              </a:lnSpc>
              <a:spcBef>
                <a:spcPts val="0"/>
              </a:spcBef>
              <a:spcAft>
                <a:spcPts val="0"/>
              </a:spcAft>
            </a:pPr>
            <a:r>
              <a:rPr lang="zh-TW" kern="1400">
                <a:solidFill>
                  <a:srgbClr val="000000"/>
                </a:solidFill>
                <a:latin typeface="Wingdings"/>
                <a:sym typeface="Wingdings"/>
              </a:rPr>
              <a:t>x</a:t>
            </a:r>
            <a:r>
              <a:rPr lang="zh-TW" sz="1800" kern="1400">
                <a:ln>
                  <a:noFill/>
                </a:ln>
                <a:solidFill>
                  <a:srgbClr val="000000"/>
                </a:solidFill>
                <a:effectLst/>
                <a:latin typeface="Calibri"/>
                <a:cs typeface="Calibri"/>
              </a:rPr>
              <a:t> </a:t>
            </a:r>
            <a:r>
              <a:rPr lang="zh-TW" sz="1800" kern="1400">
                <a:ln>
                  <a:noFill/>
                </a:ln>
                <a:solidFill>
                  <a:srgbClr val="000000"/>
                </a:solidFill>
                <a:effectLst/>
                <a:latin typeface="Adobe Clean"/>
              </a:rPr>
              <a:t>不支援設定的問題 (注意：這類要求將被轉給其他部門)</a:t>
            </a:r>
          </a:p>
          <a:p>
            <a:r>
              <a:rPr lang="zh-TW" kern="1400">
                <a:latin typeface="Wingdings"/>
                <a:ea typeface="+mn-lt"/>
                <a:cs typeface="+mn-lt"/>
                <a:sym typeface="Wingdings"/>
              </a:rPr>
              <a:t>x</a:t>
            </a:r>
            <a:r>
              <a:rPr lang="zh-TW" kern="1400">
                <a:latin typeface="Calibri"/>
                <a:ea typeface="+mn-lt"/>
                <a:cs typeface="Calibri"/>
              </a:rPr>
              <a:t> </a:t>
            </a:r>
            <a:r>
              <a:rPr lang="zh-TW" kern="1400">
                <a:ea typeface="+mn-lt"/>
                <a:cs typeface="+mn-lt"/>
              </a:rPr>
              <a:t>效能調整</a:t>
            </a:r>
            <a:endParaRPr lang="en-US">
              <a:ea typeface="+mn-lt"/>
              <a:cs typeface="+mn-lt"/>
            </a:endParaRPr>
          </a:p>
          <a:p>
            <a:pPr>
              <a:lnSpc>
                <a:spcPct val="110000"/>
              </a:lnSpc>
            </a:pPr>
            <a:r>
              <a:rPr lang="zh-TW" kern="1400">
                <a:latin typeface="Wingdings"/>
                <a:ea typeface="+mn-lt"/>
                <a:cs typeface="+mn-lt"/>
                <a:sym typeface="Wingdings"/>
              </a:rPr>
              <a:t>x</a:t>
            </a:r>
            <a:r>
              <a:rPr lang="zh-TW" kern="1400">
                <a:latin typeface="Calibri"/>
                <a:ea typeface="+mn-lt"/>
                <a:cs typeface="Calibri"/>
              </a:rPr>
              <a:t> </a:t>
            </a:r>
            <a:r>
              <a:rPr lang="zh-TW" kern="1400">
                <a:ea typeface="+mn-lt"/>
                <a:cs typeface="+mn-lt"/>
              </a:rPr>
              <a:t>非可重現的問題 </a:t>
            </a:r>
            <a:endParaRPr lang="en-US">
              <a:ea typeface="+mn-lt"/>
              <a:cs typeface="+mn-lt"/>
            </a:endParaRPr>
          </a:p>
        </p:txBody>
      </p:sp>
      <p:grpSp>
        <p:nvGrpSpPr>
          <p:cNvPr id="27" name="Group 26">
            <a:extLst>
              <a:ext uri="{FF2B5EF4-FFF2-40B4-BE49-F238E27FC236}">
                <a16:creationId xmlns:a16="http://schemas.microsoft.com/office/drawing/2014/main" id="{6880486C-289F-4C0E-8637-7E31EB8D3D1E}"/>
              </a:ext>
            </a:extLst>
          </p:cNvPr>
          <p:cNvGrpSpPr/>
          <p:nvPr/>
        </p:nvGrpSpPr>
        <p:grpSpPr>
          <a:xfrm>
            <a:off x="6059375" y="1967608"/>
            <a:ext cx="640080" cy="640080"/>
            <a:chOff x="-1372654" y="1685924"/>
            <a:chExt cx="1178993" cy="1095376"/>
          </a:xfrm>
        </p:grpSpPr>
        <p:sp>
          <p:nvSpPr>
            <p:cNvPr id="23" name="Oval 22">
              <a:extLst>
                <a:ext uri="{FF2B5EF4-FFF2-40B4-BE49-F238E27FC236}">
                  <a16:creationId xmlns:a16="http://schemas.microsoft.com/office/drawing/2014/main" id="{C9C288B6-9009-4196-861C-D976B6A26476}"/>
                </a:ext>
              </a:extLst>
            </p:cNvPr>
            <p:cNvSpPr/>
            <p:nvPr/>
          </p:nvSpPr>
          <p:spPr>
            <a:xfrm>
              <a:off x="-1372654" y="1685924"/>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實心的關閉">
              <a:extLst>
                <a:ext uri="{FF2B5EF4-FFF2-40B4-BE49-F238E27FC236}">
                  <a16:creationId xmlns:a16="http://schemas.microsoft.com/office/drawing/2014/main" id="{F3405D52-9814-4005-9DF7-ECB2F1644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0357" y="1752600"/>
              <a:ext cx="914400" cy="914400"/>
            </a:xfrm>
            <a:prstGeom prst="rect">
              <a:avLst/>
            </a:prstGeom>
          </p:spPr>
        </p:pic>
      </p:grpSp>
      <p:grpSp>
        <p:nvGrpSpPr>
          <p:cNvPr id="26" name="Group 25">
            <a:extLst>
              <a:ext uri="{FF2B5EF4-FFF2-40B4-BE49-F238E27FC236}">
                <a16:creationId xmlns:a16="http://schemas.microsoft.com/office/drawing/2014/main" id="{D396EF94-A851-41E0-BB44-8BBF01F05F46}"/>
              </a:ext>
            </a:extLst>
          </p:cNvPr>
          <p:cNvGrpSpPr/>
          <p:nvPr/>
        </p:nvGrpSpPr>
        <p:grpSpPr>
          <a:xfrm>
            <a:off x="203463" y="1967608"/>
            <a:ext cx="640080" cy="640080"/>
            <a:chOff x="-2067980" y="4003938"/>
            <a:chExt cx="1178993" cy="1095376"/>
          </a:xfrm>
        </p:grpSpPr>
        <p:sp>
          <p:nvSpPr>
            <p:cNvPr id="25" name="Oval 24">
              <a:extLst>
                <a:ext uri="{FF2B5EF4-FFF2-40B4-BE49-F238E27FC236}">
                  <a16:creationId xmlns:a16="http://schemas.microsoft.com/office/drawing/2014/main" id="{6CA4900C-7445-4BC7-9007-57EBDCDC07C7}"/>
                </a:ext>
              </a:extLst>
            </p:cNvPr>
            <p:cNvSpPr/>
            <p:nvPr/>
          </p:nvSpPr>
          <p:spPr>
            <a:xfrm>
              <a:off x="-2067980" y="4003938"/>
              <a:ext cx="1178993" cy="109537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實心的核取記號">
              <a:extLst>
                <a:ext uri="{FF2B5EF4-FFF2-40B4-BE49-F238E27FC236}">
                  <a16:creationId xmlns:a16="http://schemas.microsoft.com/office/drawing/2014/main" id="{BB0172E6-EA37-4B88-BFEE-09B14A63E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682" y="4093233"/>
              <a:ext cx="914400" cy="914400"/>
            </a:xfrm>
            <a:prstGeom prst="rect">
              <a:avLst/>
            </a:prstGeom>
          </p:spPr>
        </p:pic>
      </p:grpSp>
      <p:sp>
        <p:nvSpPr>
          <p:cNvPr id="3" name="TextBox 2">
            <a:extLst>
              <a:ext uri="{FF2B5EF4-FFF2-40B4-BE49-F238E27FC236}">
                <a16:creationId xmlns:a16="http://schemas.microsoft.com/office/drawing/2014/main" id="{708A56C8-3EF7-40FA-9EE8-541ABB9EF701}"/>
              </a:ext>
            </a:extLst>
          </p:cNvPr>
          <p:cNvSpPr txBox="1"/>
          <p:nvPr/>
        </p:nvSpPr>
        <p:spPr>
          <a:xfrm>
            <a:off x="-1815" y="6611256"/>
            <a:ext cx="3985985" cy="200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700" i="1"/>
              <a:t>*僅限於 Adobe 端</a:t>
            </a:r>
          </a:p>
        </p:txBody>
      </p:sp>
    </p:spTree>
    <p:extLst>
      <p:ext uri="{BB962C8B-B14F-4D97-AF65-F5344CB8AC3E}">
        <p14:creationId xmlns:p14="http://schemas.microsoft.com/office/powerpoint/2010/main" val="4174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7971-F3D3-4555-87A2-73ED49A90476}"/>
              </a:ext>
            </a:extLst>
          </p:cNvPr>
          <p:cNvSpPr>
            <a:spLocks noGrp="1"/>
          </p:cNvSpPr>
          <p:nvPr>
            <p:ph type="title"/>
          </p:nvPr>
        </p:nvSpPr>
        <p:spPr/>
        <p:txBody>
          <a:bodyPr/>
          <a:lstStyle/>
          <a:p>
            <a:r>
              <a:rPr lang="zh-TW"/>
              <a:t>聯絡客戶支援的方式</a:t>
            </a:r>
          </a:p>
        </p:txBody>
      </p:sp>
      <p:sp>
        <p:nvSpPr>
          <p:cNvPr id="9" name="TextBox 8">
            <a:extLst>
              <a:ext uri="{FF2B5EF4-FFF2-40B4-BE49-F238E27FC236}">
                <a16:creationId xmlns:a16="http://schemas.microsoft.com/office/drawing/2014/main" id="{B6668E61-3A0E-4EA9-9B2B-094805BDB7E9}"/>
              </a:ext>
            </a:extLst>
          </p:cNvPr>
          <p:cNvSpPr txBox="1"/>
          <p:nvPr/>
        </p:nvSpPr>
        <p:spPr>
          <a:xfrm>
            <a:off x="238124" y="958850"/>
            <a:ext cx="11566779" cy="2024016"/>
          </a:xfrm>
          <a:prstGeom prst="rect">
            <a:avLst/>
          </a:prstGeom>
          <a:noFill/>
        </p:spPr>
        <p:txBody>
          <a:bodyPr wrap="square" lIns="91440" tIns="45720" rIns="91440" bIns="45720" anchor="t">
            <a:spAutoFit/>
          </a:bodyPr>
          <a:lstStyle/>
          <a:p>
            <a:pPr marL="76200" marR="0" indent="0" algn="l">
              <a:lnSpc>
                <a:spcPct val="119000"/>
              </a:lnSpc>
              <a:spcBef>
                <a:spcPts val="0"/>
              </a:spcBef>
              <a:spcAft>
                <a:spcPts val="600"/>
              </a:spcAft>
            </a:pPr>
            <a:r>
              <a:rPr lang="zh-TW" sz="1400" kern="1400">
                <a:ln>
                  <a:noFill/>
                </a:ln>
                <a:solidFill>
                  <a:srgbClr val="000000"/>
                </a:solidFill>
                <a:effectLst/>
              </a:rPr>
              <a:t>Adobe 客戶支援透過聊天、電子郵件、電話和網路提供支援。如是 P1 問題，我們建議您透過電話聯絡，以便立即取得協助。</a:t>
            </a:r>
          </a:p>
          <a:p>
            <a:pPr marL="76200" marR="0" indent="0" algn="l">
              <a:lnSpc>
                <a:spcPct val="119000"/>
              </a:lnSpc>
              <a:spcBef>
                <a:spcPts val="0"/>
              </a:spcBef>
              <a:spcAft>
                <a:spcPts val="600"/>
              </a:spcAft>
            </a:pPr>
            <a:r>
              <a:rPr lang="zh-TW" sz="1400" kern="1400">
                <a:ln>
                  <a:noFill/>
                </a:ln>
                <a:solidFill>
                  <a:srgbClr val="000000"/>
                </a:solidFill>
                <a:effectLst/>
              </a:rPr>
              <a:t>為了讓我們能有效率地處理問題，請提供能在我們這邊重現問題的所有步驟；換言之，細節越清楚，越能妥善處理問題。提交支援服務單後，我們建議您根據聯絡客服支援的方式概述和/或備妥以下適用之資訊 (例如，請參閱第 </a:t>
            </a:r>
            <a:r>
              <a:rPr lang="zh-TW" sz="1400" kern="1400">
                <a:solidFill>
                  <a:srgbClr val="000000"/>
                </a:solidFill>
              </a:rPr>
              <a:t>22</a:t>
            </a:r>
            <a:r>
              <a:rPr lang="zh-TW" sz="1400" kern="1400">
                <a:ln>
                  <a:noFill/>
                </a:ln>
                <a:solidFill>
                  <a:srgbClr val="000000"/>
                </a:solidFill>
                <a:effectLst/>
              </a:rPr>
              <a:t> 頁)：</a:t>
            </a:r>
          </a:p>
          <a:p>
            <a:pPr marL="76200" marR="0" indent="0" algn="l">
              <a:lnSpc>
                <a:spcPct val="119000"/>
              </a:lnSpc>
              <a:spcBef>
                <a:spcPts val="0"/>
              </a:spcBef>
              <a:spcAft>
                <a:spcPts val="0"/>
              </a:spcAft>
            </a:pPr>
            <a:r>
              <a:rPr lang="zh-TW" sz="1400" kern="1400">
                <a:ln>
                  <a:noFill/>
                </a:ln>
                <a:solidFill>
                  <a:srgbClr val="000000"/>
                </a:solidFill>
                <a:effectLst/>
              </a:rPr>
              <a:t>入口網站和別名提供豐富的資訊與支援資源。檢視您開立的支援服務單、提交新的支援服務單，並聯絡客戶支援。</a:t>
            </a:r>
          </a:p>
          <a:p>
            <a:pPr marL="0" marR="0" indent="0" algn="l">
              <a:lnSpc>
                <a:spcPct val="119000"/>
              </a:lnSpc>
              <a:spcBef>
                <a:spcPts val="0"/>
              </a:spcBef>
              <a:spcAft>
                <a:spcPts val="600"/>
              </a:spcAft>
            </a:pPr>
            <a:endParaRPr lang="en-US" sz="1400" kern="1400">
              <a:ln>
                <a:noFill/>
              </a:ln>
              <a:solidFill>
                <a:srgbClr val="000000"/>
              </a:solidFill>
              <a:effectLst/>
            </a:endParaRPr>
          </a:p>
        </p:txBody>
      </p:sp>
      <p:graphicFrame>
        <p:nvGraphicFramePr>
          <p:cNvPr id="10" name="Table 9">
            <a:extLst>
              <a:ext uri="{FF2B5EF4-FFF2-40B4-BE49-F238E27FC236}">
                <a16:creationId xmlns:a16="http://schemas.microsoft.com/office/drawing/2014/main" id="{570620E0-93FB-44B9-A423-C7A35082F3BF}"/>
              </a:ext>
            </a:extLst>
          </p:cNvPr>
          <p:cNvGraphicFramePr>
            <a:graphicFrameLocks noGrp="1"/>
          </p:cNvGraphicFramePr>
          <p:nvPr>
            <p:extLst>
              <p:ext uri="{D42A27DB-BD31-4B8C-83A1-F6EECF244321}">
                <p14:modId xmlns:p14="http://schemas.microsoft.com/office/powerpoint/2010/main" val="2843969383"/>
              </p:ext>
            </p:extLst>
          </p:nvPr>
        </p:nvGraphicFramePr>
        <p:xfrm>
          <a:off x="2552700" y="3448050"/>
          <a:ext cx="7172325" cy="2468055"/>
        </p:xfrm>
        <a:graphic>
          <a:graphicData uri="http://schemas.openxmlformats.org/drawingml/2006/table">
            <a:tbl>
              <a:tblPr/>
              <a:tblGrid>
                <a:gridCol w="2390528">
                  <a:extLst>
                    <a:ext uri="{9D8B030D-6E8A-4147-A177-3AD203B41FA5}">
                      <a16:colId xmlns:a16="http://schemas.microsoft.com/office/drawing/2014/main" val="3750909881"/>
                    </a:ext>
                  </a:extLst>
                </a:gridCol>
                <a:gridCol w="2391269">
                  <a:extLst>
                    <a:ext uri="{9D8B030D-6E8A-4147-A177-3AD203B41FA5}">
                      <a16:colId xmlns:a16="http://schemas.microsoft.com/office/drawing/2014/main" val="4069678499"/>
                    </a:ext>
                  </a:extLst>
                </a:gridCol>
                <a:gridCol w="2390528">
                  <a:extLst>
                    <a:ext uri="{9D8B030D-6E8A-4147-A177-3AD203B41FA5}">
                      <a16:colId xmlns:a16="http://schemas.microsoft.com/office/drawing/2014/main" val="2016335339"/>
                    </a:ext>
                  </a:extLst>
                </a:gridCol>
              </a:tblGrid>
              <a:tr h="400050">
                <a:tc>
                  <a:txBody>
                    <a:bodyPr/>
                    <a:lstStyle/>
                    <a:p>
                      <a:pPr marR="0" indent="0" algn="l" rtl="0">
                        <a:lnSpc>
                          <a:spcPct val="82000"/>
                        </a:lnSpc>
                        <a:spcBef>
                          <a:spcPts val="600"/>
                        </a:spcBef>
                        <a:spcAft>
                          <a:spcPts val="600"/>
                        </a:spcAft>
                      </a:pPr>
                      <a:r>
                        <a:rPr lang="zh-TW" sz="1800" b="1" kern="1400">
                          <a:ln>
                            <a:noFill/>
                          </a:ln>
                          <a:solidFill>
                            <a:srgbClr val="000000"/>
                          </a:solidFill>
                          <a:effectLst/>
                          <a:latin typeface="Adobe Clean" panose="020B0503020404020204" pitchFamily="34" charset="0"/>
                        </a:rPr>
                        <a:t>           支援入口網站</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a:noFill/>
                    </a:lnT>
                    <a:lnB w="12700" cap="flat" cmpd="sng" algn="ctr">
                      <a:solidFill>
                        <a:srgbClr val="F4F4F4"/>
                      </a:solidFill>
                      <a:prstDash val="solid"/>
                      <a:round/>
                      <a:headEnd type="none" w="med" len="med"/>
                      <a:tailEnd type="none" w="med" len="med"/>
                    </a:lnB>
                    <a:solidFill>
                      <a:srgbClr val="F4F4F4"/>
                    </a:solidFill>
                  </a:tcPr>
                </a:tc>
                <a:tc>
                  <a:txBody>
                    <a:bodyPr/>
                    <a:lstStyle/>
                    <a:p>
                      <a:pPr marR="0" indent="0" algn="l" rtl="0">
                        <a:lnSpc>
                          <a:spcPct val="82000"/>
                        </a:lnSpc>
                        <a:spcBef>
                          <a:spcPts val="600"/>
                        </a:spcBef>
                        <a:spcAft>
                          <a:spcPts val="600"/>
                        </a:spcAft>
                      </a:pPr>
                      <a:r>
                        <a:rPr lang="zh-TW" sz="1600" b="1" kern="1400">
                          <a:ln>
                            <a:noFill/>
                          </a:ln>
                          <a:solidFill>
                            <a:srgbClr val="000000"/>
                          </a:solidFill>
                          <a:effectLst/>
                          <a:latin typeface="Adobe Clean" panose="020B0503020404020204" pitchFamily="34" charset="0"/>
                        </a:rPr>
                        <a:t>          </a:t>
                      </a:r>
                      <a:r>
                        <a:rPr lang="zh-TW" sz="1800" b="1" kern="1400">
                          <a:ln>
                            <a:noFill/>
                          </a:ln>
                          <a:solidFill>
                            <a:srgbClr val="000000"/>
                          </a:solidFill>
                          <a:effectLst/>
                          <a:latin typeface="Adobe Clean" panose="020B0503020404020204" pitchFamily="34" charset="0"/>
                        </a:rPr>
                        <a:t>電話支援</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tc>
                  <a:txBody>
                    <a:bodyPr/>
                    <a:lstStyle/>
                    <a:p>
                      <a:pPr marL="78740" marR="488315" indent="-5080" algn="ctr" rtl="0">
                        <a:lnSpc>
                          <a:spcPct val="82000"/>
                        </a:lnSpc>
                        <a:spcBef>
                          <a:spcPts val="600"/>
                        </a:spcBef>
                        <a:spcAft>
                          <a:spcPts val="600"/>
                        </a:spcAft>
                      </a:pPr>
                      <a:r>
                        <a:rPr lang="zh-TW" sz="1800" b="1" kern="1400">
                          <a:ln>
                            <a:noFill/>
                          </a:ln>
                          <a:solidFill>
                            <a:srgbClr val="000000"/>
                          </a:solidFill>
                          <a:effectLst/>
                          <a:latin typeface="Adobe Clean" panose="020B0503020404020204" pitchFamily="34" charset="0"/>
                        </a:rPr>
                        <a:t>     Adobe 狀態</a:t>
                      </a:r>
                      <a:endParaRPr lang="en-US" sz="1050" kern="1400">
                        <a:ln>
                          <a:noFill/>
                        </a:ln>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F4F4F4"/>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29569816"/>
                  </a:ext>
                </a:extLst>
              </a:tr>
              <a:tr h="1460500">
                <a:tc>
                  <a:txBody>
                    <a:bodyPr/>
                    <a:lstStyle/>
                    <a:p>
                      <a:pPr marR="0" indent="0" algn="ctr" rtl="0">
                        <a:lnSpc>
                          <a:spcPct val="119000"/>
                        </a:lnSpc>
                        <a:spcBef>
                          <a:spcPts val="0"/>
                        </a:spcBef>
                        <a:spcAft>
                          <a:spcPts val="1400"/>
                        </a:spcAft>
                      </a:pPr>
                      <a:r>
                        <a:rPr lang="zh-TW"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zh-TW" sz="1200" u="sng" kern="1400" spc="-10">
                          <a:ln>
                            <a:noFill/>
                          </a:ln>
                          <a:solidFill>
                            <a:srgbClr val="085296"/>
                          </a:solidFill>
                          <a:effectLst/>
                          <a:latin typeface="Adobe Clean" panose="020B0503020404020204" pitchFamily="34" charset="0"/>
                          <a:hlinkClick r:id="rId2" action="ppaction://hlinkfile"/>
                        </a:rPr>
                        <a:t>Adobe Experience League 支援</a:t>
                      </a:r>
                      <a:r>
                        <a:rPr lang="zh-TW"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zh-TW" sz="1200" u="sng" kern="1400">
                          <a:ln>
                            <a:noFill/>
                          </a:ln>
                          <a:solidFill>
                            <a:srgbClr val="085296"/>
                          </a:solidFill>
                          <a:effectLst/>
                          <a:latin typeface="Adobe Clean" panose="020B0503020404020204" pitchFamily="34" charset="0"/>
                          <a:hlinkClick r:id="rId3"/>
                        </a:rPr>
                        <a:t>Adobe Experience Manager 支援</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zh-TW" sz="1200" u="sng" kern="1400">
                          <a:ln>
                            <a:noFill/>
                          </a:ln>
                          <a:solidFill>
                            <a:srgbClr val="085296"/>
                          </a:solidFill>
                          <a:effectLst/>
                          <a:latin typeface="Adobe Clean" panose="020B0503020404020204" pitchFamily="34" charset="0"/>
                          <a:hlinkClick r:id="rId4"/>
                        </a:rPr>
                        <a:t>Adobe Campaign 支援</a:t>
                      </a:r>
                      <a:r>
                        <a:rPr lang="zh-TW"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12700"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w="12700" cap="flat" cmpd="sng" algn="ctr">
                      <a:solidFill>
                        <a:srgbClr val="F4F4F4"/>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marL="102870" marR="109842" indent="-36830" algn="ctr" rtl="0">
                        <a:lnSpc>
                          <a:spcPct val="104000"/>
                        </a:lnSpc>
                        <a:spcBef>
                          <a:spcPts val="180"/>
                        </a:spcBef>
                        <a:spcAft>
                          <a:spcPts val="600"/>
                        </a:spcAft>
                      </a:pPr>
                      <a:r>
                        <a:rPr lang="zh-TW" sz="1200" kern="1400" spc="-1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zh-TW" sz="1200" kern="1400" spc="-10">
                          <a:ln>
                            <a:noFill/>
                          </a:ln>
                          <a:solidFill>
                            <a:srgbClr val="000000"/>
                          </a:solidFill>
                          <a:effectLst/>
                          <a:latin typeface="Adobe Clean" panose="020B0503020404020204" pitchFamily="34" charset="0"/>
                        </a:rPr>
                        <a:t>電話號碼</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zh-TW" sz="1200" kern="1400" spc="-10">
                          <a:ln>
                            <a:noFill/>
                          </a:ln>
                          <a:solidFill>
                            <a:srgbClr val="000000"/>
                          </a:solidFill>
                          <a:effectLst/>
                          <a:latin typeface="Adobe Clean" panose="020B0503020404020204" pitchFamily="34" charset="0"/>
                        </a:rPr>
                        <a:t>1 800 497 0335 (美國和加拿大)</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zh-TW" sz="1200" u="sng" kern="1400" spc="-10">
                          <a:ln>
                            <a:noFill/>
                          </a:ln>
                          <a:solidFill>
                            <a:srgbClr val="085296"/>
                          </a:solidFill>
                          <a:effectLst/>
                          <a:latin typeface="Adobe Clean" panose="020B0503020404020204" pitchFamily="34" charset="0"/>
                          <a:hlinkClick r:id="rId5"/>
                        </a:rPr>
                        <a:t>地區電話號碼</a:t>
                      </a:r>
                      <a:endParaRPr lang="en-US" sz="1200" kern="1400">
                        <a:ln>
                          <a:noFill/>
                        </a:ln>
                        <a:solidFill>
                          <a:srgbClr val="000000"/>
                        </a:solidFill>
                        <a:effectLst/>
                        <a:latin typeface="Calibri" panose="020F0502020204030204" pitchFamily="34" charset="0"/>
                      </a:endParaRPr>
                    </a:p>
                    <a:p>
                      <a:pPr marR="109842" indent="0" algn="ctr" rtl="0">
                        <a:lnSpc>
                          <a:spcPct val="104000"/>
                        </a:lnSpc>
                        <a:spcBef>
                          <a:spcPts val="180"/>
                        </a:spcBef>
                        <a:spcAft>
                          <a:spcPts val="600"/>
                        </a:spcAft>
                      </a:pPr>
                      <a:r>
                        <a:rPr lang="zh-TW"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L="102870" marR="109842" indent="-36830" algn="ctr" rtl="0">
                        <a:lnSpc>
                          <a:spcPct val="104000"/>
                        </a:lnSpc>
                        <a:spcBef>
                          <a:spcPts val="180"/>
                        </a:spcBef>
                        <a:spcAft>
                          <a:spcPts val="600"/>
                        </a:spcAft>
                      </a:pPr>
                      <a:r>
                        <a:rPr lang="zh-TW" sz="1200" kern="1400" spc="-10">
                          <a:ln>
                            <a:noFill/>
                          </a:ln>
                          <a:solidFill>
                            <a:srgbClr val="2C2C2C"/>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6F6F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zh-TW"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zh-TW"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zh-TW" sz="1200" kern="1400">
                          <a:ln>
                            <a:noFill/>
                          </a:ln>
                          <a:solidFill>
                            <a:srgbClr val="000000"/>
                          </a:solidFill>
                          <a:effectLst/>
                          <a:latin typeface="Adobe Clean" panose="020B0503020404020204" pitchFamily="34" charset="0"/>
                        </a:rPr>
                        <a:t>查看 Adobe 系統狀態</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1400"/>
                        </a:spcAft>
                      </a:pPr>
                      <a:r>
                        <a:rPr lang="zh-TW" sz="1200" u="sng" kern="1400">
                          <a:ln>
                            <a:noFill/>
                          </a:ln>
                          <a:solidFill>
                            <a:srgbClr val="085296"/>
                          </a:solidFill>
                          <a:effectLst/>
                          <a:latin typeface="Adobe Clean" panose="020B0503020404020204" pitchFamily="34" charset="0"/>
                          <a:hlinkClick r:id="rId6"/>
                        </a:rPr>
                        <a:t>一般系統狀態</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zh-TW"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600"/>
                        </a:spcAft>
                      </a:pPr>
                      <a:r>
                        <a:rPr lang="zh-TW" sz="1200"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p>
                      <a:pPr marR="0" indent="0" algn="ctr" rtl="0">
                        <a:lnSpc>
                          <a:spcPct val="119000"/>
                        </a:lnSpc>
                        <a:spcBef>
                          <a:spcPts val="0"/>
                        </a:spcBef>
                        <a:spcAft>
                          <a:spcPts val="0"/>
                        </a:spcAft>
                      </a:pPr>
                      <a:r>
                        <a:rPr lang="zh-TW" sz="1200" i="1" kern="1400">
                          <a:ln>
                            <a:noFill/>
                          </a:ln>
                          <a:solidFill>
                            <a:srgbClr val="000000"/>
                          </a:solidFill>
                          <a:effectLst/>
                          <a:latin typeface="Adobe Clean" panose="020B0503020404020204" pitchFamily="34" charset="0"/>
                        </a:rPr>
                        <a:t> </a:t>
                      </a:r>
                      <a:endParaRPr lang="en-US" sz="1200" kern="1400">
                        <a:ln>
                          <a:noFill/>
                        </a:ln>
                        <a:solidFill>
                          <a:srgbClr val="000000"/>
                        </a:solidFill>
                        <a:effectLst/>
                        <a:latin typeface="Calibri" panose="020F0502020204030204" pitchFamily="34" charset="0"/>
                      </a:endParaRPr>
                    </a:p>
                  </a:txBody>
                  <a:tcPr marL="0" marR="0" marT="0" marB="0">
                    <a:lnL w="28575" cap="flat" cmpd="sng" algn="ctr">
                      <a:solidFill>
                        <a:srgbClr val="F4F4F4"/>
                      </a:solidFill>
                      <a:prstDash val="solid"/>
                      <a:round/>
                      <a:headEnd type="none" w="med" len="med"/>
                      <a:tailEnd type="none" w="med" len="med"/>
                    </a:lnL>
                    <a:lnR w="28575" cap="flat" cmpd="sng" algn="ctr">
                      <a:solidFill>
                        <a:srgbClr val="F4F4F4"/>
                      </a:solidFill>
                      <a:prstDash val="solid"/>
                      <a:round/>
                      <a:headEnd type="none" w="med" len="med"/>
                      <a:tailEnd type="none" w="med" len="med"/>
                    </a:lnR>
                    <a:lnT>
                      <a:noFill/>
                    </a:lnT>
                    <a:lnB w="12700"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91717936"/>
                  </a:ext>
                </a:extLst>
              </a:tr>
            </a:tbl>
          </a:graphicData>
        </a:graphic>
      </p:graphicFrame>
      <p:sp>
        <p:nvSpPr>
          <p:cNvPr id="13" name="Text Box 3">
            <a:extLst>
              <a:ext uri="{FF2B5EF4-FFF2-40B4-BE49-F238E27FC236}">
                <a16:creationId xmlns:a16="http://schemas.microsoft.com/office/drawing/2014/main" id="{93DA5AC3-B445-4018-81A4-85FDCE8DD97F}"/>
              </a:ext>
            </a:extLst>
          </p:cNvPr>
          <p:cNvSpPr txBox="1">
            <a:spLocks noChangeArrowheads="1"/>
          </p:cNvSpPr>
          <p:nvPr/>
        </p:nvSpPr>
        <p:spPr bwMode="auto">
          <a:xfrm>
            <a:off x="4174456" y="2789144"/>
            <a:ext cx="45513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828675" lvl="0" indent="0" algn="ctr" defTabSz="914400" rtl="0" eaLnBrk="0" fontAlgn="base" latinLnBrk="0" hangingPunct="0">
              <a:lnSpc>
                <a:spcPct val="100000"/>
              </a:lnSpc>
              <a:spcBef>
                <a:spcPct val="0"/>
              </a:spcBef>
              <a:spcAft>
                <a:spcPts val="600"/>
              </a:spcAft>
              <a:buClrTx/>
              <a:buSzTx/>
              <a:buFontTx/>
              <a:buNone/>
              <a:tabLst/>
            </a:pPr>
            <a:r>
              <a:rPr kumimoji="0" lang="zh-TW" altLang="zh-TW" sz="2000" b="1" i="0" u="sng" strike="noStrike" cap="none" normalizeH="0" baseline="0">
                <a:ln>
                  <a:noFill/>
                </a:ln>
                <a:solidFill>
                  <a:srgbClr val="FE0C01"/>
                </a:solidFill>
                <a:effectLst/>
                <a:latin typeface="Calibri" panose="020F0502020204030204" pitchFamily="34" charset="0"/>
              </a:rPr>
              <a:t>企業雲端支援</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60D51028-77B0-4639-9CFF-2DBB68281A6E}"/>
              </a:ext>
            </a:extLst>
          </p:cNvPr>
          <p:cNvSpPr txBox="1"/>
          <p:nvPr/>
        </p:nvSpPr>
        <p:spPr>
          <a:xfrm>
            <a:off x="-66676" y="6273405"/>
            <a:ext cx="9134475" cy="543867"/>
          </a:xfrm>
          <a:prstGeom prst="rect">
            <a:avLst/>
          </a:prstGeom>
          <a:noFill/>
        </p:spPr>
        <p:txBody>
          <a:bodyPr wrap="square">
            <a:spAutoFit/>
          </a:bodyPr>
          <a:lstStyle/>
          <a:p>
            <a:pPr marL="76200" marR="0" indent="0">
              <a:lnSpc>
                <a:spcPct val="110000"/>
              </a:lnSpc>
              <a:spcBef>
                <a:spcPts val="0"/>
              </a:spcBef>
              <a:spcAft>
                <a:spcPts val="600"/>
              </a:spcAft>
            </a:pPr>
            <a:r>
              <a:rPr lang="zh-TW" sz="1100" i="1" kern="1400">
                <a:ln>
                  <a:noFill/>
                </a:ln>
                <a:solidFill>
                  <a:srgbClr val="000000"/>
                </a:solidFill>
                <a:effectLst/>
              </a:rPr>
              <a:t>*並非所有產品都有支援入口網站或聊天，如需聯絡支援的方式，請參閱產品頁面</a:t>
            </a:r>
            <a:endParaRPr lang="en-US" sz="1100" kern="1400">
              <a:ln>
                <a:noFill/>
              </a:ln>
              <a:solidFill>
                <a:srgbClr val="000000"/>
              </a:solidFill>
              <a:effectLst/>
            </a:endParaRPr>
          </a:p>
          <a:p>
            <a:pPr marL="0" marR="0" indent="0">
              <a:lnSpc>
                <a:spcPct val="119000"/>
              </a:lnSpc>
              <a:spcBef>
                <a:spcPts val="0"/>
              </a:spcBef>
              <a:spcAft>
                <a:spcPts val="600"/>
              </a:spcAft>
            </a:pPr>
            <a:r>
              <a:rPr lang="zh-TW" sz="1100" kern="1400">
                <a:ln>
                  <a:noFill/>
                </a:ln>
                <a:solidFill>
                  <a:srgbClr val="000000"/>
                </a:solidFill>
                <a:effectLst/>
              </a:rPr>
              <a:t> </a:t>
            </a:r>
          </a:p>
        </p:txBody>
      </p:sp>
    </p:spTree>
    <p:extLst>
      <p:ext uri="{BB962C8B-B14F-4D97-AF65-F5344CB8AC3E}">
        <p14:creationId xmlns:p14="http://schemas.microsoft.com/office/powerpoint/2010/main" val="257888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9805-0517-4905-82E7-8646324B0F90}"/>
              </a:ext>
            </a:extLst>
          </p:cNvPr>
          <p:cNvSpPr>
            <a:spLocks noGrp="1"/>
          </p:cNvSpPr>
          <p:nvPr>
            <p:ph type="title"/>
          </p:nvPr>
        </p:nvSpPr>
        <p:spPr/>
        <p:txBody>
          <a:bodyPr/>
          <a:lstStyle/>
          <a:p>
            <a:r>
              <a:rPr lang="zh-TW"/>
              <a:t>誰可以聯絡客戶支援？</a:t>
            </a:r>
          </a:p>
        </p:txBody>
      </p:sp>
      <p:sp>
        <p:nvSpPr>
          <p:cNvPr id="3" name="Content Placeholder 2">
            <a:extLst>
              <a:ext uri="{FF2B5EF4-FFF2-40B4-BE49-F238E27FC236}">
                <a16:creationId xmlns:a16="http://schemas.microsoft.com/office/drawing/2014/main" id="{621CAE75-9FE8-4850-9378-9D94584CBBDB}"/>
              </a:ext>
            </a:extLst>
          </p:cNvPr>
          <p:cNvSpPr>
            <a:spLocks noGrp="1"/>
          </p:cNvSpPr>
          <p:nvPr>
            <p:ph sz="quarter" idx="13"/>
          </p:nvPr>
        </p:nvSpPr>
        <p:spPr>
          <a:xfrm>
            <a:off x="291060" y="1000386"/>
            <a:ext cx="11521440" cy="4636008"/>
          </a:xfrm>
        </p:spPr>
        <p:txBody>
          <a:bodyPr/>
          <a:lstStyle/>
          <a:p>
            <a:pPr marL="0" marR="0" indent="0" algn="l">
              <a:lnSpc>
                <a:spcPct val="119000"/>
              </a:lnSpc>
              <a:spcBef>
                <a:spcPts val="0"/>
              </a:spcBef>
              <a:spcAft>
                <a:spcPts val="0"/>
              </a:spcAft>
              <a:buNone/>
            </a:pPr>
            <a:r>
              <a:rPr lang="zh-TW" sz="1800" kern="1400">
                <a:ln>
                  <a:noFill/>
                </a:ln>
                <a:solidFill>
                  <a:srgbClr val="000000"/>
                </a:solidFill>
                <a:effectLst/>
                <a:latin typeface="+mn-lt"/>
              </a:rPr>
              <a:t>Adobe 將您的資料安全性與保護列為最高順序。為確保達成此目的，我們鼓勵您將組織內的某些人員指定為</a:t>
            </a:r>
            <a:r>
              <a:rPr lang="zh-TW" sz="1800" u="sng" kern="1400">
                <a:ln>
                  <a:noFill/>
                </a:ln>
                <a:solidFill>
                  <a:srgbClr val="085296"/>
                </a:solidFill>
                <a:effectLst/>
                <a:latin typeface="+mn-lt"/>
                <a:hlinkClick r:id="rId2"/>
              </a:rPr>
              <a:t>指定的支援聯絡人</a:t>
            </a:r>
            <a:r>
              <a:rPr lang="zh-TW" sz="1800" kern="1400">
                <a:ln>
                  <a:noFill/>
                </a:ln>
                <a:solidFill>
                  <a:srgbClr val="000000"/>
                </a:solidFill>
                <a:effectLst/>
                <a:latin typeface="+mn-lt"/>
              </a:rPr>
              <a:t>，讓他們擁有完整的產品存取權並接受相關訓練，回答實施的基本問題。 </a:t>
            </a:r>
          </a:p>
          <a:p>
            <a:pPr marL="0" marR="0" indent="0" algn="l">
              <a:lnSpc>
                <a:spcPct val="119000"/>
              </a:lnSpc>
              <a:spcBef>
                <a:spcPts val="0"/>
              </a:spcBef>
              <a:spcAft>
                <a:spcPts val="0"/>
              </a:spcAft>
              <a:buNone/>
            </a:pPr>
            <a:r>
              <a:rPr lang="zh-TW" sz="1800" kern="1400">
                <a:ln>
                  <a:noFill/>
                </a:ln>
                <a:solidFill>
                  <a:srgbClr val="000000"/>
                </a:solidFill>
                <a:effectLst/>
                <a:latin typeface="+mn-lt"/>
              </a:rPr>
              <a:t>· 只有指定的支援聯絡人將有權討論資料並對帳戶設定進行必要的變更。</a:t>
            </a:r>
          </a:p>
          <a:p>
            <a:pPr marL="0" marR="0" indent="0" algn="l">
              <a:lnSpc>
                <a:spcPct val="119000"/>
              </a:lnSpc>
              <a:spcBef>
                <a:spcPts val="0"/>
              </a:spcBef>
              <a:spcAft>
                <a:spcPts val="0"/>
              </a:spcAft>
              <a:buNone/>
            </a:pPr>
            <a:r>
              <a:rPr lang="zh-TW" sz="1800" kern="1400">
                <a:ln>
                  <a:noFill/>
                </a:ln>
                <a:solidFill>
                  <a:srgbClr val="000000"/>
                </a:solidFill>
                <a:effectLst/>
                <a:latin typeface="+mn-lt"/>
              </a:rPr>
              <a:t>· 無指定的支援聯絡人授權的人員可以聯絡支援團隊，但將會導向線上說明/論壇。</a:t>
            </a:r>
          </a:p>
          <a:p>
            <a:pPr marL="0" marR="0" indent="0" algn="l">
              <a:lnSpc>
                <a:spcPct val="110000"/>
              </a:lnSpc>
              <a:spcBef>
                <a:spcPts val="0"/>
              </a:spcBef>
              <a:spcAft>
                <a:spcPts val="0"/>
              </a:spcAft>
              <a:buNone/>
            </a:pPr>
            <a:r>
              <a:rPr lang="zh-TW" sz="1800" kern="1400">
                <a:ln>
                  <a:noFill/>
                </a:ln>
                <a:solidFill>
                  <a:srgbClr val="000000"/>
                </a:solidFill>
                <a:effectLst/>
                <a:latin typeface="+mn-lt"/>
              </a:rPr>
              <a:t> </a:t>
            </a:r>
          </a:p>
          <a:p>
            <a:pPr marL="304800" marR="0" indent="0" algn="l">
              <a:lnSpc>
                <a:spcPct val="119000"/>
              </a:lnSpc>
              <a:spcBef>
                <a:spcPts val="0"/>
              </a:spcBef>
              <a:spcAft>
                <a:spcPts val="0"/>
              </a:spcAft>
              <a:buNone/>
            </a:pPr>
            <a:r>
              <a:rPr lang="zh-TW" sz="1800" b="1" kern="1400">
                <a:ln>
                  <a:noFill/>
                </a:ln>
                <a:solidFill>
                  <a:srgbClr val="000000"/>
                </a:solidFill>
                <a:effectLst/>
                <a:latin typeface="+mn-lt"/>
              </a:rPr>
              <a:t>修改或新增指定的支援聯絡人</a:t>
            </a:r>
            <a:endParaRPr lang="en-US" sz="1800" kern="1400">
              <a:ln>
                <a:noFill/>
              </a:ln>
              <a:solidFill>
                <a:srgbClr val="000000"/>
              </a:solidFill>
              <a:effectLst/>
              <a:latin typeface="+mn-lt"/>
            </a:endParaRPr>
          </a:p>
          <a:p>
            <a:pPr marL="457200" marR="0" indent="0" algn="l">
              <a:lnSpc>
                <a:spcPct val="119000"/>
              </a:lnSpc>
              <a:spcBef>
                <a:spcPts val="0"/>
              </a:spcBef>
              <a:spcAft>
                <a:spcPts val="0"/>
              </a:spcAft>
              <a:buNone/>
            </a:pPr>
            <a:r>
              <a:rPr lang="zh-TW" sz="1800" kern="1400">
                <a:ln>
                  <a:noFill/>
                </a:ln>
                <a:solidFill>
                  <a:srgbClr val="000000"/>
                </a:solidFill>
                <a:effectLst/>
                <a:latin typeface="+mn-lt"/>
              </a:rPr>
              <a:t>· 只有現有指定的支援聯絡人可以取得同一組織內現有指定的支援聯絡人清單的任何變更。</a:t>
            </a:r>
          </a:p>
          <a:p>
            <a:pPr marL="457200" marR="0" indent="0" algn="l">
              <a:lnSpc>
                <a:spcPct val="119000"/>
              </a:lnSpc>
              <a:spcBef>
                <a:spcPts val="0"/>
              </a:spcBef>
              <a:spcAft>
                <a:spcPts val="0"/>
              </a:spcAft>
              <a:buNone/>
            </a:pPr>
            <a:r>
              <a:rPr lang="zh-TW" sz="1800" kern="1400">
                <a:ln>
                  <a:noFill/>
                </a:ln>
                <a:solidFill>
                  <a:srgbClr val="000000"/>
                </a:solidFill>
                <a:effectLst/>
                <a:latin typeface="+mn-lt"/>
              </a:rPr>
              <a:t>· 透過電話或電子郵件聯絡客戶服務，以新增/移除用戶。</a:t>
            </a:r>
          </a:p>
          <a:p>
            <a:pPr marL="0" marR="0" indent="0" algn="l">
              <a:lnSpc>
                <a:spcPct val="119000"/>
              </a:lnSpc>
              <a:spcBef>
                <a:spcPts val="0"/>
              </a:spcBef>
              <a:spcAft>
                <a:spcPts val="600"/>
              </a:spcAft>
              <a:buNone/>
            </a:pPr>
            <a:r>
              <a:rPr lang="zh-TW" sz="1800" kern="1400">
                <a:ln>
                  <a:noFill/>
                </a:ln>
                <a:solidFill>
                  <a:srgbClr val="000000"/>
                </a:solidFill>
                <a:effectLst/>
                <a:latin typeface="+mn-lt"/>
              </a:rPr>
              <a:t> </a:t>
            </a:r>
          </a:p>
          <a:p>
            <a:endParaRPr lang="en-US">
              <a:latin typeface="+mn-lt"/>
            </a:endParaRPr>
          </a:p>
        </p:txBody>
      </p:sp>
      <p:graphicFrame>
        <p:nvGraphicFramePr>
          <p:cNvPr id="4" name="Table 3">
            <a:extLst>
              <a:ext uri="{FF2B5EF4-FFF2-40B4-BE49-F238E27FC236}">
                <a16:creationId xmlns:a16="http://schemas.microsoft.com/office/drawing/2014/main" id="{1C7B0646-4552-43CB-BCAA-CD7DD69181E3}"/>
              </a:ext>
            </a:extLst>
          </p:cNvPr>
          <p:cNvGraphicFramePr>
            <a:graphicFrameLocks noGrp="1"/>
          </p:cNvGraphicFramePr>
          <p:nvPr>
            <p:extLst>
              <p:ext uri="{D42A27DB-BD31-4B8C-83A1-F6EECF244321}">
                <p14:modId xmlns:p14="http://schemas.microsoft.com/office/powerpoint/2010/main" val="3344392907"/>
              </p:ext>
            </p:extLst>
          </p:nvPr>
        </p:nvGraphicFramePr>
        <p:xfrm>
          <a:off x="3081567" y="4973993"/>
          <a:ext cx="5940425" cy="1526477"/>
        </p:xfrm>
        <a:graphic>
          <a:graphicData uri="http://schemas.openxmlformats.org/drawingml/2006/table">
            <a:tbl>
              <a:tblPr/>
              <a:tblGrid>
                <a:gridCol w="796925">
                  <a:extLst>
                    <a:ext uri="{9D8B030D-6E8A-4147-A177-3AD203B41FA5}">
                      <a16:colId xmlns:a16="http://schemas.microsoft.com/office/drawing/2014/main" val="1633265098"/>
                    </a:ext>
                  </a:extLst>
                </a:gridCol>
                <a:gridCol w="1285875">
                  <a:extLst>
                    <a:ext uri="{9D8B030D-6E8A-4147-A177-3AD203B41FA5}">
                      <a16:colId xmlns:a16="http://schemas.microsoft.com/office/drawing/2014/main" val="2403856680"/>
                    </a:ext>
                  </a:extLst>
                </a:gridCol>
                <a:gridCol w="1285875">
                  <a:extLst>
                    <a:ext uri="{9D8B030D-6E8A-4147-A177-3AD203B41FA5}">
                      <a16:colId xmlns:a16="http://schemas.microsoft.com/office/drawing/2014/main" val="1293264714"/>
                    </a:ext>
                  </a:extLst>
                </a:gridCol>
                <a:gridCol w="1285875">
                  <a:extLst>
                    <a:ext uri="{9D8B030D-6E8A-4147-A177-3AD203B41FA5}">
                      <a16:colId xmlns:a16="http://schemas.microsoft.com/office/drawing/2014/main" val="1936531348"/>
                    </a:ext>
                  </a:extLst>
                </a:gridCol>
                <a:gridCol w="1285875">
                  <a:extLst>
                    <a:ext uri="{9D8B030D-6E8A-4147-A177-3AD203B41FA5}">
                      <a16:colId xmlns:a16="http://schemas.microsoft.com/office/drawing/2014/main" val="4077835534"/>
                    </a:ext>
                  </a:extLst>
                </a:gridCol>
              </a:tblGrid>
              <a:tr h="280670">
                <a:tc gridSpan="5">
                  <a:txBody>
                    <a:bodyPr/>
                    <a:lstStyle/>
                    <a:p>
                      <a:pPr marR="0" indent="0" algn="ctr" rtl="0">
                        <a:lnSpc>
                          <a:spcPct val="119000"/>
                        </a:lnSpc>
                        <a:spcBef>
                          <a:spcPts val="0"/>
                        </a:spcBef>
                        <a:spcAft>
                          <a:spcPts val="600"/>
                        </a:spcAft>
                      </a:pPr>
                      <a:r>
                        <a:rPr lang="zh-TW" sz="1200" b="1" kern="1200">
                          <a:ln>
                            <a:noFill/>
                          </a:ln>
                          <a:solidFill>
                            <a:srgbClr val="000000"/>
                          </a:solidFill>
                          <a:effectLst/>
                          <a:latin typeface="Adobe Clean" panose="020B0503020404020204" pitchFamily="34" charset="0"/>
                        </a:rPr>
                        <a:t>ADOBE 客戶支援 – 支援的用戶</a:t>
                      </a:r>
                      <a:endParaRPr lang="en-US" sz="1000" kern="1400">
                        <a:ln>
                          <a:noFill/>
                        </a:ln>
                        <a:solidFill>
                          <a:srgbClr val="000000"/>
                        </a:solidFill>
                        <a:effectLst/>
                        <a:latin typeface="Calibri" panose="020F0502020204030204" pitchFamily="34" charset="0"/>
                      </a:endParaRPr>
                    </a:p>
                  </a:txBody>
                  <a:tcPr marL="54610" marR="54610" marT="54610" marB="54610">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5F5F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3470168"/>
                  </a:ext>
                </a:extLst>
              </a:tr>
              <a:tr h="319405">
                <a:tc>
                  <a:txBody>
                    <a:bodyPr/>
                    <a:lstStyle/>
                    <a:p>
                      <a:pPr marR="0" indent="0" algn="ctr" rtl="0">
                        <a:lnSpc>
                          <a:spcPct val="119000"/>
                        </a:lnSpc>
                        <a:spcBef>
                          <a:spcPts val="0"/>
                        </a:spcBef>
                        <a:spcAft>
                          <a:spcPts val="600"/>
                        </a:spcAft>
                      </a:pPr>
                      <a:r>
                        <a:rPr lang="zh-TW" sz="1000" kern="1400">
                          <a:ln>
                            <a:noFill/>
                          </a:ln>
                          <a:solidFill>
                            <a:srgbClr val="000000"/>
                          </a:solidFill>
                          <a:effectLst/>
                          <a:latin typeface="Calibri" panose="020F0502020204030204" pitchFamily="34" charset="0"/>
                        </a:rPr>
                        <a:t> </a:t>
                      </a: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zh-TW" sz="1200" kern="1200">
                          <a:ln>
                            <a:noFill/>
                          </a:ln>
                          <a:solidFill>
                            <a:srgbClr val="000000"/>
                          </a:solidFill>
                          <a:effectLst/>
                          <a:latin typeface="Adobe Clean Light" panose="020B0303020404020204" pitchFamily="34" charset="0"/>
                        </a:rPr>
                        <a:t>線上支援</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zh-TW" sz="1200" kern="1200">
                          <a:ln>
                            <a:noFill/>
                          </a:ln>
                          <a:solidFill>
                            <a:srgbClr val="000000"/>
                          </a:solidFill>
                          <a:effectLst/>
                          <a:latin typeface="Adobe Clean Light" panose="020B0303020404020204" pitchFamily="34" charset="0"/>
                        </a:rPr>
                        <a:t>業務支援</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zh-TW" sz="1200" kern="1200">
                          <a:ln>
                            <a:noFill/>
                          </a:ln>
                          <a:solidFill>
                            <a:srgbClr val="000000"/>
                          </a:solidFill>
                          <a:effectLst/>
                          <a:latin typeface="Adobe Clean Light" panose="020B0303020404020204" pitchFamily="34" charset="0"/>
                        </a:rPr>
                        <a:t>企業支援</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zh-TW" sz="1200" kern="1200">
                          <a:ln>
                            <a:noFill/>
                          </a:ln>
                          <a:solidFill>
                            <a:srgbClr val="000000"/>
                          </a:solidFill>
                          <a:effectLst/>
                          <a:latin typeface="Adobe Clean Light" panose="020B0303020404020204" pitchFamily="34" charset="0"/>
                        </a:rPr>
                        <a:t>Elite 支援</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extLst>
                  <a:ext uri="{0D108BD9-81ED-4DB2-BD59-A6C34878D82A}">
                    <a16:rowId xmlns:a16="http://schemas.microsoft.com/office/drawing/2014/main" val="145315942"/>
                  </a:ext>
                </a:extLst>
              </a:tr>
              <a:tr h="547370">
                <a:tc>
                  <a:txBody>
                    <a:bodyPr/>
                    <a:lstStyle/>
                    <a:p>
                      <a:pPr marR="0" indent="0" algn="l" rtl="0">
                        <a:lnSpc>
                          <a:spcPct val="119000"/>
                        </a:lnSpc>
                        <a:spcBef>
                          <a:spcPts val="0"/>
                        </a:spcBef>
                        <a:spcAft>
                          <a:spcPts val="600"/>
                        </a:spcAft>
                      </a:pPr>
                      <a:r>
                        <a:rPr lang="zh-TW" sz="1100" kern="1200">
                          <a:ln>
                            <a:noFill/>
                          </a:ln>
                          <a:solidFill>
                            <a:srgbClr val="000000"/>
                          </a:solidFill>
                          <a:effectLst/>
                          <a:latin typeface="Adobe Clean Light" panose="020B0303020404020204" pitchFamily="34" charset="0"/>
                        </a:rPr>
                        <a:t>支援的聯絡人人數 (依據產品)</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2F2F2"/>
                    </a:solidFill>
                  </a:tcPr>
                </a:tc>
                <a:tc>
                  <a:txBody>
                    <a:bodyPr/>
                    <a:lstStyle/>
                    <a:p>
                      <a:pPr marR="0" indent="0" algn="ctr" rtl="0">
                        <a:lnSpc>
                          <a:spcPct val="119000"/>
                        </a:lnSpc>
                        <a:spcBef>
                          <a:spcPts val="0"/>
                        </a:spcBef>
                        <a:spcAft>
                          <a:spcPts val="600"/>
                        </a:spcAft>
                      </a:pPr>
                      <a:r>
                        <a:rPr lang="zh-TW" sz="1800" kern="1400">
                          <a:ln>
                            <a:noFill/>
                          </a:ln>
                          <a:solidFill>
                            <a:srgbClr val="000000"/>
                          </a:solidFill>
                          <a:effectLst/>
                          <a:latin typeface="Adobe Clean Light" panose="020B0303020404020204" pitchFamily="34" charset="0"/>
                        </a:rPr>
                        <a:t>4</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zh-TW" sz="1800" kern="1400">
                          <a:ln>
                            <a:noFill/>
                          </a:ln>
                          <a:solidFill>
                            <a:srgbClr val="000000"/>
                          </a:solidFill>
                          <a:effectLst/>
                          <a:latin typeface="Adobe Clean Light" panose="020B0303020404020204" pitchFamily="34" charset="0"/>
                        </a:rPr>
                        <a:t>6</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zh-TW" sz="1800" kern="1400">
                          <a:ln>
                            <a:noFill/>
                          </a:ln>
                          <a:solidFill>
                            <a:srgbClr val="000000"/>
                          </a:solidFill>
                          <a:effectLst/>
                          <a:latin typeface="Adobe Clean Light" panose="020B0303020404020204" pitchFamily="34" charset="0"/>
                        </a:rPr>
                        <a:t>10</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tc>
                  <a:txBody>
                    <a:bodyPr/>
                    <a:lstStyle/>
                    <a:p>
                      <a:pPr marR="0" indent="0" algn="ctr" rtl="0">
                        <a:lnSpc>
                          <a:spcPct val="119000"/>
                        </a:lnSpc>
                        <a:spcBef>
                          <a:spcPts val="0"/>
                        </a:spcBef>
                        <a:spcAft>
                          <a:spcPts val="0"/>
                        </a:spcAft>
                      </a:pPr>
                      <a:r>
                        <a:rPr lang="zh-TW" sz="1800" kern="1400">
                          <a:ln>
                            <a:noFill/>
                          </a:ln>
                          <a:solidFill>
                            <a:srgbClr val="000000"/>
                          </a:solidFill>
                          <a:effectLst/>
                          <a:latin typeface="Adobe Clean Light" panose="020B0303020404020204" pitchFamily="34" charset="0"/>
                        </a:rPr>
                        <a:t>15</a:t>
                      </a:r>
                      <a:endParaRPr lang="en-US" sz="1000" kern="1400">
                        <a:ln>
                          <a:noFill/>
                        </a:ln>
                        <a:solidFill>
                          <a:srgbClr val="000000"/>
                        </a:solidFill>
                        <a:effectLst/>
                        <a:latin typeface="Calibri" panose="020F0502020204030204" pitchFamily="34" charset="0"/>
                      </a:endParaRPr>
                    </a:p>
                  </a:txBody>
                  <a:tcPr marL="54610" marR="54610" marT="54610" marB="5461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77267502"/>
                  </a:ext>
                </a:extLst>
              </a:tr>
            </a:tbl>
          </a:graphicData>
        </a:graphic>
      </p:graphicFrame>
    </p:spTree>
    <p:extLst>
      <p:ext uri="{BB962C8B-B14F-4D97-AF65-F5344CB8AC3E}">
        <p14:creationId xmlns:p14="http://schemas.microsoft.com/office/powerpoint/2010/main" val="4052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143-CCEC-4AFA-811B-29A057AE66AB}"/>
              </a:ext>
            </a:extLst>
          </p:cNvPr>
          <p:cNvSpPr>
            <a:spLocks noGrp="1"/>
          </p:cNvSpPr>
          <p:nvPr>
            <p:ph type="title"/>
          </p:nvPr>
        </p:nvSpPr>
        <p:spPr/>
        <p:txBody>
          <a:bodyPr/>
          <a:lstStyle/>
          <a:p>
            <a:r>
              <a:rPr lang="zh-TW"/>
              <a:t>Adobe 客戶支援地區營業時間、語言和電話選項</a:t>
            </a:r>
          </a:p>
        </p:txBody>
      </p:sp>
      <p:sp>
        <p:nvSpPr>
          <p:cNvPr id="5" name="Rectangle 4">
            <a:extLst>
              <a:ext uri="{FF2B5EF4-FFF2-40B4-BE49-F238E27FC236}">
                <a16:creationId xmlns:a16="http://schemas.microsoft.com/office/drawing/2014/main" id="{29DC130A-4D46-41F2-BAAA-F9ED5AE5B7B9}"/>
              </a:ext>
            </a:extLst>
          </p:cNvPr>
          <p:cNvSpPr/>
          <p:nvPr/>
        </p:nvSpPr>
        <p:spPr>
          <a:xfrm>
            <a:off x="0" y="946380"/>
            <a:ext cx="12192000" cy="447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t>Adobe 當地營業時間與客戶帳單的區域一致。</a:t>
            </a:r>
          </a:p>
        </p:txBody>
      </p:sp>
      <p:sp>
        <p:nvSpPr>
          <p:cNvPr id="7" name="TextBox 6">
            <a:extLst>
              <a:ext uri="{FF2B5EF4-FFF2-40B4-BE49-F238E27FC236}">
                <a16:creationId xmlns:a16="http://schemas.microsoft.com/office/drawing/2014/main" id="{BD7F4C23-C851-4490-83C5-962AD13ACCFD}"/>
              </a:ext>
            </a:extLst>
          </p:cNvPr>
          <p:cNvSpPr txBox="1"/>
          <p:nvPr/>
        </p:nvSpPr>
        <p:spPr>
          <a:xfrm>
            <a:off x="0" y="1406556"/>
            <a:ext cx="6096000" cy="687304"/>
          </a:xfrm>
          <a:prstGeom prst="rect">
            <a:avLst/>
          </a:prstGeom>
          <a:noFill/>
        </p:spPr>
        <p:txBody>
          <a:bodyPr wrap="square">
            <a:spAutoFit/>
          </a:bodyPr>
          <a:lstStyle/>
          <a:p>
            <a:pPr marL="0" marR="0" indent="0" algn="l">
              <a:lnSpc>
                <a:spcPct val="119000"/>
              </a:lnSpc>
              <a:spcBef>
                <a:spcPts val="0"/>
              </a:spcBef>
              <a:spcAft>
                <a:spcPts val="600"/>
              </a:spcAft>
            </a:pPr>
            <a:r>
              <a:rPr lang="zh-TW" sz="1800" b="1" kern="1400">
                <a:ln>
                  <a:noFill/>
                </a:ln>
                <a:solidFill>
                  <a:srgbClr val="000000"/>
                </a:solidFill>
                <a:effectLst/>
                <a:latin typeface="Adobe Clean" panose="020B0503020404020204" pitchFamily="34" charset="0"/>
              </a:rPr>
              <a:t>地區營業時間和語言支援</a:t>
            </a:r>
            <a:endParaRPr lang="en-US" sz="1100" kern="1400">
              <a:ln>
                <a:noFill/>
              </a:ln>
              <a:solidFill>
                <a:srgbClr val="000000"/>
              </a:solidFill>
              <a:effectLst/>
              <a:latin typeface="Calibri" panose="020F0502020204030204" pitchFamily="34" charset="0"/>
            </a:endParaRPr>
          </a:p>
          <a:p>
            <a:pPr marL="0" marR="0" indent="0" algn="l">
              <a:lnSpc>
                <a:spcPct val="119000"/>
              </a:lnSpc>
              <a:spcBef>
                <a:spcPts val="0"/>
              </a:spcBef>
              <a:spcAft>
                <a:spcPts val="600"/>
              </a:spcAft>
            </a:pPr>
            <a:r>
              <a:rPr lang="zh-TW" sz="1100" kern="1400">
                <a:ln>
                  <a:noFill/>
                </a:ln>
                <a:solidFill>
                  <a:srgbClr val="000000"/>
                </a:solidFill>
                <a:effectLst/>
                <a:latin typeface="Calibri" panose="020F0502020204030204" pitchFamily="34" charset="0"/>
              </a:rPr>
              <a:t> </a:t>
            </a:r>
          </a:p>
        </p:txBody>
      </p:sp>
      <p:graphicFrame>
        <p:nvGraphicFramePr>
          <p:cNvPr id="8" name="Table 7">
            <a:extLst>
              <a:ext uri="{FF2B5EF4-FFF2-40B4-BE49-F238E27FC236}">
                <a16:creationId xmlns:a16="http://schemas.microsoft.com/office/drawing/2014/main" id="{65770762-5DC4-4BEF-B6CB-6B35D4188917}"/>
              </a:ext>
            </a:extLst>
          </p:cNvPr>
          <p:cNvGraphicFramePr>
            <a:graphicFrameLocks noGrp="1"/>
          </p:cNvGraphicFramePr>
          <p:nvPr>
            <p:extLst>
              <p:ext uri="{D42A27DB-BD31-4B8C-83A1-F6EECF244321}">
                <p14:modId xmlns:p14="http://schemas.microsoft.com/office/powerpoint/2010/main" val="1674806064"/>
              </p:ext>
            </p:extLst>
          </p:nvPr>
        </p:nvGraphicFramePr>
        <p:xfrm>
          <a:off x="93503" y="2009305"/>
          <a:ext cx="4907122" cy="687304"/>
        </p:xfrm>
        <a:graphic>
          <a:graphicData uri="http://schemas.openxmlformats.org/drawingml/2006/table">
            <a:tbl>
              <a:tblPr/>
              <a:tblGrid>
                <a:gridCol w="2453561">
                  <a:extLst>
                    <a:ext uri="{9D8B030D-6E8A-4147-A177-3AD203B41FA5}">
                      <a16:colId xmlns:a16="http://schemas.microsoft.com/office/drawing/2014/main" val="3963386232"/>
                    </a:ext>
                  </a:extLst>
                </a:gridCol>
                <a:gridCol w="2453561">
                  <a:extLst>
                    <a:ext uri="{9D8B030D-6E8A-4147-A177-3AD203B41FA5}">
                      <a16:colId xmlns:a16="http://schemas.microsoft.com/office/drawing/2014/main" val="3901907417"/>
                    </a:ext>
                  </a:extLst>
                </a:gridCol>
              </a:tblGrid>
              <a:tr h="343652">
                <a:tc>
                  <a:txBody>
                    <a:bodyPr/>
                    <a:lstStyle/>
                    <a:p>
                      <a:pPr marL="133350" marR="0" indent="0" algn="ctr" rtl="0">
                        <a:lnSpc>
                          <a:spcPct val="119000"/>
                        </a:lnSpc>
                        <a:spcBef>
                          <a:spcPts val="530"/>
                        </a:spcBef>
                        <a:spcAft>
                          <a:spcPts val="0"/>
                        </a:spcAft>
                      </a:pPr>
                      <a:r>
                        <a:rPr lang="zh-TW" sz="1000" kern="1400" spc="-20">
                          <a:ln>
                            <a:noFill/>
                          </a:ln>
                          <a:solidFill>
                            <a:srgbClr val="FFFFFF"/>
                          </a:solidFill>
                          <a:effectLst/>
                          <a:latin typeface="Adobe Clean" panose="020B0503020404020204" pitchFamily="34" charset="0"/>
                        </a:rPr>
                        <a:t>美洲</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90805" marR="0" indent="0" algn="ctr" rtl="0">
                        <a:lnSpc>
                          <a:spcPct val="119000"/>
                        </a:lnSpc>
                        <a:spcBef>
                          <a:spcPts val="530"/>
                        </a:spcBef>
                        <a:spcAft>
                          <a:spcPts val="0"/>
                        </a:spcAft>
                      </a:pPr>
                      <a:r>
                        <a:rPr lang="zh-TW" sz="1000" kern="1400" spc="-20">
                          <a:ln>
                            <a:noFill/>
                          </a:ln>
                          <a:solidFill>
                            <a:srgbClr val="FFFFFF"/>
                          </a:solidFill>
                          <a:effectLst/>
                          <a:latin typeface="Adobe Clean" panose="020B0503020404020204" pitchFamily="34" charset="0"/>
                        </a:rPr>
                        <a:t>歐洲、中東與非洲</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ACD2FF"/>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380365" marR="328295" indent="-3175" algn="ctr" rtl="0">
                        <a:lnSpc>
                          <a:spcPct val="97000"/>
                        </a:lnSpc>
                        <a:spcBef>
                          <a:spcPts val="1800"/>
                        </a:spcBef>
                        <a:spcAft>
                          <a:spcPts val="0"/>
                        </a:spcAft>
                      </a:pPr>
                      <a:r>
                        <a:rPr lang="zh-TW" sz="1000" kern="1400">
                          <a:ln>
                            <a:noFill/>
                          </a:ln>
                          <a:solidFill>
                            <a:srgbClr val="020302"/>
                          </a:solidFill>
                          <a:effectLst/>
                          <a:latin typeface="Adobe Clean" panose="020B0503020404020204" pitchFamily="34" charset="0"/>
                        </a:rPr>
                        <a:t>上午 6 點至下午 5:30</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379730" marR="328930" indent="-3175" algn="ctr" rtl="0">
                        <a:lnSpc>
                          <a:spcPct val="97000"/>
                        </a:lnSpc>
                        <a:spcBef>
                          <a:spcPts val="1800"/>
                        </a:spcBef>
                        <a:spcAft>
                          <a:spcPts val="0"/>
                        </a:spcAft>
                      </a:pPr>
                      <a:r>
                        <a:rPr lang="zh-TW" sz="1000" kern="1400">
                          <a:ln>
                            <a:noFill/>
                          </a:ln>
                          <a:solidFill>
                            <a:srgbClr val="020302"/>
                          </a:solidFill>
                          <a:effectLst/>
                          <a:latin typeface="Adobe Clean" panose="020B0503020404020204" pitchFamily="34" charset="0"/>
                        </a:rPr>
                        <a:t>上午 9 點至下午 5 點</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ACD2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graphicFrame>
        <p:nvGraphicFramePr>
          <p:cNvPr id="12" name="Table 11">
            <a:extLst>
              <a:ext uri="{FF2B5EF4-FFF2-40B4-BE49-F238E27FC236}">
                <a16:creationId xmlns:a16="http://schemas.microsoft.com/office/drawing/2014/main" id="{953673D0-87B8-4B38-A804-E28154CF5925}"/>
              </a:ext>
            </a:extLst>
          </p:cNvPr>
          <p:cNvGraphicFramePr>
            <a:graphicFrameLocks noGrp="1"/>
          </p:cNvGraphicFramePr>
          <p:nvPr>
            <p:extLst>
              <p:ext uri="{D42A27DB-BD31-4B8C-83A1-F6EECF244321}">
                <p14:modId xmlns:p14="http://schemas.microsoft.com/office/powerpoint/2010/main" val="1333142257"/>
              </p:ext>
            </p:extLst>
          </p:nvPr>
        </p:nvGraphicFramePr>
        <p:xfrm>
          <a:off x="5703032" y="1540616"/>
          <a:ext cx="6279420" cy="5317384"/>
        </p:xfrm>
        <a:graphic>
          <a:graphicData uri="http://schemas.openxmlformats.org/drawingml/2006/table">
            <a:tbl>
              <a:tblPr/>
              <a:tblGrid>
                <a:gridCol w="783493">
                  <a:extLst>
                    <a:ext uri="{9D8B030D-6E8A-4147-A177-3AD203B41FA5}">
                      <a16:colId xmlns:a16="http://schemas.microsoft.com/office/drawing/2014/main" val="2056419830"/>
                    </a:ext>
                  </a:extLst>
                </a:gridCol>
                <a:gridCol w="1085850">
                  <a:extLst>
                    <a:ext uri="{9D8B030D-6E8A-4147-A177-3AD203B41FA5}">
                      <a16:colId xmlns:a16="http://schemas.microsoft.com/office/drawing/2014/main" val="1161732706"/>
                    </a:ext>
                  </a:extLst>
                </a:gridCol>
                <a:gridCol w="981075">
                  <a:extLst>
                    <a:ext uri="{9D8B030D-6E8A-4147-A177-3AD203B41FA5}">
                      <a16:colId xmlns:a16="http://schemas.microsoft.com/office/drawing/2014/main" val="505471020"/>
                    </a:ext>
                  </a:extLst>
                </a:gridCol>
                <a:gridCol w="1009650">
                  <a:extLst>
                    <a:ext uri="{9D8B030D-6E8A-4147-A177-3AD203B41FA5}">
                      <a16:colId xmlns:a16="http://schemas.microsoft.com/office/drawing/2014/main" val="3890370350"/>
                    </a:ext>
                  </a:extLst>
                </a:gridCol>
                <a:gridCol w="1095375">
                  <a:extLst>
                    <a:ext uri="{9D8B030D-6E8A-4147-A177-3AD203B41FA5}">
                      <a16:colId xmlns:a16="http://schemas.microsoft.com/office/drawing/2014/main" val="1872061948"/>
                    </a:ext>
                  </a:extLst>
                </a:gridCol>
                <a:gridCol w="1323977">
                  <a:extLst>
                    <a:ext uri="{9D8B030D-6E8A-4147-A177-3AD203B41FA5}">
                      <a16:colId xmlns:a16="http://schemas.microsoft.com/office/drawing/2014/main" val="3172599883"/>
                    </a:ext>
                  </a:extLst>
                </a:gridCol>
              </a:tblGrid>
              <a:tr h="303939">
                <a:tc gridSpan="2">
                  <a:txBody>
                    <a:bodyPr/>
                    <a:lstStyle/>
                    <a:p>
                      <a:pPr marR="0" indent="0" algn="ctr" rtl="0">
                        <a:lnSpc>
                          <a:spcPct val="119000"/>
                        </a:lnSpc>
                        <a:spcBef>
                          <a:spcPts val="0"/>
                        </a:spcBef>
                        <a:spcAft>
                          <a:spcPts val="1400"/>
                        </a:spcAft>
                      </a:pPr>
                      <a:r>
                        <a:rPr lang="zh-TW" sz="1050" b="1" kern="1400">
                          <a:ln>
                            <a:noFill/>
                          </a:ln>
                          <a:solidFill>
                            <a:schemeClr val="bg1"/>
                          </a:solidFill>
                          <a:effectLst/>
                          <a:latin typeface="Calibri" panose="020F0502020204030204" pitchFamily="34" charset="0"/>
                        </a:rPr>
                        <a:t>美洲</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zh-TW" sz="1050" b="1" kern="1400">
                          <a:ln>
                            <a:noFill/>
                          </a:ln>
                          <a:solidFill>
                            <a:schemeClr val="bg1"/>
                          </a:solidFill>
                          <a:effectLst/>
                          <a:latin typeface="Calibri" panose="020F0502020204030204" pitchFamily="34" charset="0"/>
                        </a:rPr>
                        <a:t>歐洲、中東及非洲地區</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tc gridSpan="2">
                  <a:txBody>
                    <a:bodyPr/>
                    <a:lstStyle/>
                    <a:p>
                      <a:pPr marR="0" indent="0" algn="ctr" rtl="0">
                        <a:lnSpc>
                          <a:spcPct val="119000"/>
                        </a:lnSpc>
                        <a:spcBef>
                          <a:spcPts val="0"/>
                        </a:spcBef>
                        <a:spcAft>
                          <a:spcPts val="1400"/>
                        </a:spcAft>
                      </a:pPr>
                      <a:r>
                        <a:rPr lang="zh-TW" sz="1050" b="1" kern="1400">
                          <a:ln>
                            <a:noFill/>
                          </a:ln>
                          <a:solidFill>
                            <a:schemeClr val="bg1"/>
                          </a:solidFill>
                          <a:effectLst/>
                          <a:latin typeface="Calibri" panose="020F0502020204030204" pitchFamily="34" charset="0"/>
                        </a:rPr>
                        <a:t>亞太地區</a:t>
                      </a:r>
                      <a:endParaRPr lang="en-US" sz="1050" kern="1400">
                        <a:ln>
                          <a:noFill/>
                        </a:ln>
                        <a:solidFill>
                          <a:schemeClr val="bg1"/>
                        </a:solidFill>
                        <a:effectLst/>
                        <a:latin typeface="Calibri" panose="020F0502020204030204" pitchFamily="34" charset="0"/>
                      </a:endParaRPr>
                    </a:p>
                  </a:txBody>
                  <a:tcPr marL="79293" marR="79293" marT="71364" marB="71364" anchor="ctr">
                    <a:lnL>
                      <a:noFill/>
                    </a:lnL>
                    <a:lnR>
                      <a:noFill/>
                    </a:lnR>
                    <a:lnT>
                      <a:noFill/>
                    </a:lnT>
                    <a:lnB w="12700" cap="flat" cmpd="sng" algn="ctr">
                      <a:solidFill>
                        <a:srgbClr val="E1E1E1"/>
                      </a:solidFill>
                      <a:prstDash val="solid"/>
                      <a:round/>
                      <a:headEnd type="none" w="med" len="med"/>
                      <a:tailEnd type="none" w="med" len="med"/>
                    </a:lnB>
                    <a:solidFill>
                      <a:srgbClr val="404040"/>
                    </a:solidFill>
                  </a:tcPr>
                </a:tc>
                <a:tc hMerge="1">
                  <a:txBody>
                    <a:bodyPr/>
                    <a:lstStyle/>
                    <a:p>
                      <a:endParaRPr lang="en-US"/>
                    </a:p>
                  </a:txBody>
                  <a:tcPr/>
                </a:tc>
                <a:extLst>
                  <a:ext uri="{0D108BD9-81ED-4DB2-BD59-A6C34878D82A}">
                    <a16:rowId xmlns:a16="http://schemas.microsoft.com/office/drawing/2014/main" val="3060193402"/>
                  </a:ext>
                </a:extLst>
              </a:tr>
              <a:tr h="484376">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美國</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丹麥</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(+45) 80 20 6017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Australia</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(+61) 1800 358 683</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84467813"/>
                  </a:ext>
                </a:extLst>
              </a:tr>
              <a:tr h="484376">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加拿大</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1 800 497 0335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法國</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(+33) 08 05 540 755</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中國大陸</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(+86) 108 004 400 548</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460886555"/>
                  </a:ext>
                </a:extLst>
              </a:tr>
              <a:tr h="484376">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德國</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(+49) 0800 752 2581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中國香港特別行政區</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(+852) 30 713 107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396569312"/>
                  </a:ext>
                </a:extLst>
              </a:tr>
              <a:tr h="484376">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義大利</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(+39) 800 919 224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印度</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(+91) 0008 004 402 107</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4330025"/>
                  </a:ext>
                </a:extLst>
              </a:tr>
              <a:tr h="484376">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Sweden</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(+46) 0200 810 330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馬來西亞 (付費電話)</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(+60) 1800 220 120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673240881"/>
                  </a:ext>
                </a:extLst>
              </a:tr>
              <a:tr h="484376">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UK</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(+44) 0800 169 0454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紐西蘭 (付費電話)</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(+64) 050 861 4264</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3314906653"/>
                  </a:ext>
                </a:extLst>
              </a:tr>
              <a:tr h="484376">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菲律賓 (付費電話)</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(+63) 1 800 8908 8359</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2141533898"/>
                  </a:ext>
                </a:extLst>
              </a:tr>
              <a:tr h="453425">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新加坡</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(+65) 1 800 818 5220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44698661"/>
                  </a:ext>
                </a:extLst>
              </a:tr>
              <a:tr h="453425">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南韓</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(+82) 080 517 0880</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765298839"/>
                  </a:ext>
                </a:extLst>
              </a:tr>
              <a:tr h="484376">
                <a:tc gridSpan="2">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w="12700" cap="flat" cmpd="sng" algn="ctr">
                      <a:solidFill>
                        <a:srgbClr val="E1E1E1"/>
                      </a:solidFill>
                      <a:prstDash val="solid"/>
                      <a:round/>
                      <a:headEnd type="none" w="med" len="med"/>
                      <a:tailEnd type="none" w="med" len="med"/>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hMerge="1">
                  <a:txBody>
                    <a:bodyPr/>
                    <a:lstStyle/>
                    <a:p>
                      <a:endParaRPr lang="en-US"/>
                    </a:p>
                  </a:txBody>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 </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台灣地區</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a:noFill/>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zh-TW" sz="1050" kern="1400">
                          <a:ln>
                            <a:noFill/>
                          </a:ln>
                          <a:solidFill>
                            <a:srgbClr val="333333"/>
                          </a:solidFill>
                          <a:effectLst/>
                          <a:latin typeface="Calibri" panose="020F0502020204030204" pitchFamily="34" charset="0"/>
                        </a:rPr>
                        <a:t>(+886) 0 800 066 6381</a:t>
                      </a:r>
                      <a:endParaRPr lang="en-US" sz="1050" kern="1400">
                        <a:ln>
                          <a:noFill/>
                        </a:ln>
                        <a:solidFill>
                          <a:srgbClr val="000000"/>
                        </a:solidFill>
                        <a:effectLst/>
                        <a:latin typeface="Calibri" panose="020F0502020204030204" pitchFamily="34" charset="0"/>
                      </a:endParaRPr>
                    </a:p>
                  </a:txBody>
                  <a:tcPr marL="79293" marR="79293" marT="71364" marB="71364" anchor="ctr">
                    <a:lnL>
                      <a:noFill/>
                    </a:lnL>
                    <a:lnR w="12700" cap="flat" cmpd="sng" algn="ctr">
                      <a:solidFill>
                        <a:srgbClr val="E1E1E1"/>
                      </a:solidFill>
                      <a:prstDash val="solid"/>
                      <a:round/>
                      <a:headEnd type="none" w="med" len="med"/>
                      <a:tailEnd type="none" w="med" len="med"/>
                    </a:lnR>
                    <a:lnT w="12700" cap="flat" cmpd="sng" algn="ctr">
                      <a:solidFill>
                        <a:srgbClr val="E1E1E1"/>
                      </a:solidFill>
                      <a:prstDash val="solid"/>
                      <a:round/>
                      <a:headEnd type="none" w="med" len="med"/>
                      <a:tailEnd type="none" w="med" len="med"/>
                    </a:lnT>
                    <a:lnB w="12700" cap="flat" cmpd="sng" algn="ctr">
                      <a:solidFill>
                        <a:srgbClr val="E1E1E1"/>
                      </a:solidFill>
                      <a:prstDash val="solid"/>
                      <a:round/>
                      <a:headEnd type="none" w="med" len="med"/>
                      <a:tailEnd type="none" w="med" len="med"/>
                    </a:lnB>
                    <a:solidFill>
                      <a:srgbClr val="FFFFFF"/>
                    </a:solidFill>
                  </a:tcPr>
                </a:tc>
                <a:extLst>
                  <a:ext uri="{0D108BD9-81ED-4DB2-BD59-A6C34878D82A}">
                    <a16:rowId xmlns:a16="http://schemas.microsoft.com/office/drawing/2014/main" val="1933816565"/>
                  </a:ext>
                </a:extLst>
              </a:tr>
            </a:tbl>
          </a:graphicData>
        </a:graphic>
      </p:graphicFrame>
      <p:graphicFrame>
        <p:nvGraphicFramePr>
          <p:cNvPr id="14" name="Table 13">
            <a:extLst>
              <a:ext uri="{FF2B5EF4-FFF2-40B4-BE49-F238E27FC236}">
                <a16:creationId xmlns:a16="http://schemas.microsoft.com/office/drawing/2014/main" id="{C39290CE-3360-4617-A922-57E16138E936}"/>
              </a:ext>
            </a:extLst>
          </p:cNvPr>
          <p:cNvGraphicFramePr>
            <a:graphicFrameLocks noGrp="1"/>
          </p:cNvGraphicFramePr>
          <p:nvPr>
            <p:extLst>
              <p:ext uri="{D42A27DB-BD31-4B8C-83A1-F6EECF244321}">
                <p14:modId xmlns:p14="http://schemas.microsoft.com/office/powerpoint/2010/main" val="1923921400"/>
              </p:ext>
            </p:extLst>
          </p:nvPr>
        </p:nvGraphicFramePr>
        <p:xfrm>
          <a:off x="93503" y="2858064"/>
          <a:ext cx="4907122" cy="687304"/>
        </p:xfrm>
        <a:graphic>
          <a:graphicData uri="http://schemas.openxmlformats.org/drawingml/2006/table">
            <a:tbl>
              <a:tblPr/>
              <a:tblGrid>
                <a:gridCol w="2453561">
                  <a:extLst>
                    <a:ext uri="{9D8B030D-6E8A-4147-A177-3AD203B41FA5}">
                      <a16:colId xmlns:a16="http://schemas.microsoft.com/office/drawing/2014/main" val="3187424537"/>
                    </a:ext>
                  </a:extLst>
                </a:gridCol>
                <a:gridCol w="2453561">
                  <a:extLst>
                    <a:ext uri="{9D8B030D-6E8A-4147-A177-3AD203B41FA5}">
                      <a16:colId xmlns:a16="http://schemas.microsoft.com/office/drawing/2014/main" val="1124856240"/>
                    </a:ext>
                  </a:extLst>
                </a:gridCol>
              </a:tblGrid>
              <a:tr h="343652">
                <a:tc>
                  <a:txBody>
                    <a:bodyPr/>
                    <a:lstStyle/>
                    <a:p>
                      <a:pPr marL="56502" marR="0" indent="0" algn="ctr" rtl="0">
                        <a:lnSpc>
                          <a:spcPct val="119000"/>
                        </a:lnSpc>
                        <a:spcBef>
                          <a:spcPts val="530"/>
                        </a:spcBef>
                        <a:spcAft>
                          <a:spcPts val="0"/>
                        </a:spcAft>
                      </a:pPr>
                      <a:r>
                        <a:rPr lang="zh-TW" sz="1000" kern="1400" spc="-20">
                          <a:ln>
                            <a:noFill/>
                          </a:ln>
                          <a:solidFill>
                            <a:srgbClr val="FFFFFF"/>
                          </a:solidFill>
                          <a:effectLst/>
                          <a:latin typeface="Adobe Clean" panose="020B0503020404020204" pitchFamily="34" charset="0"/>
                        </a:rPr>
                        <a:t>亞太地區</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2E8FFF"/>
                      </a:solidFill>
                      <a:prstDash val="solid"/>
                      <a:round/>
                      <a:headEnd type="none" w="med" len="med"/>
                      <a:tailEnd type="none" w="med" len="med"/>
                    </a:lnB>
                    <a:solidFill>
                      <a:srgbClr val="404040"/>
                    </a:solidFill>
                  </a:tcPr>
                </a:tc>
                <a:tc>
                  <a:txBody>
                    <a:bodyPr/>
                    <a:lstStyle/>
                    <a:p>
                      <a:pPr marL="186055" marR="0" indent="0" algn="ctr" rtl="0">
                        <a:lnSpc>
                          <a:spcPct val="119000"/>
                        </a:lnSpc>
                        <a:spcBef>
                          <a:spcPts val="530"/>
                        </a:spcBef>
                        <a:spcAft>
                          <a:spcPts val="0"/>
                        </a:spcAft>
                      </a:pPr>
                      <a:r>
                        <a:rPr lang="zh-TW" sz="1000" kern="1400" spc="-15">
                          <a:ln>
                            <a:noFill/>
                          </a:ln>
                          <a:solidFill>
                            <a:srgbClr val="FFFFFF"/>
                          </a:solidFill>
                          <a:effectLst/>
                          <a:latin typeface="Adobe Clean" panose="020B0503020404020204" pitchFamily="34" charset="0"/>
                        </a:rPr>
                        <a:t>日本*</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0068E1"/>
                      </a:solidFill>
                      <a:prstDash val="solid"/>
                      <a:round/>
                      <a:headEnd type="none" w="med" len="med"/>
                      <a:tailEnd type="none" w="med" len="med"/>
                    </a:lnB>
                    <a:solidFill>
                      <a:srgbClr val="404040"/>
                    </a:solidFill>
                  </a:tcPr>
                </a:tc>
                <a:extLst>
                  <a:ext uri="{0D108BD9-81ED-4DB2-BD59-A6C34878D82A}">
                    <a16:rowId xmlns:a16="http://schemas.microsoft.com/office/drawing/2014/main" val="2956214165"/>
                  </a:ext>
                </a:extLst>
              </a:tr>
              <a:tr h="343652">
                <a:tc>
                  <a:txBody>
                    <a:bodyPr/>
                    <a:lstStyle/>
                    <a:p>
                      <a:pPr marL="232397" marR="264160" indent="115570" algn="ctr" rtl="0">
                        <a:lnSpc>
                          <a:spcPct val="97000"/>
                        </a:lnSpc>
                        <a:spcBef>
                          <a:spcPts val="1800"/>
                        </a:spcBef>
                        <a:spcAft>
                          <a:spcPts val="0"/>
                        </a:spcAft>
                      </a:pPr>
                      <a:r>
                        <a:rPr lang="zh-TW" sz="1000" kern="1400">
                          <a:ln>
                            <a:noFill/>
                          </a:ln>
                          <a:solidFill>
                            <a:srgbClr val="020302"/>
                          </a:solidFill>
                          <a:effectLst/>
                          <a:latin typeface="Adobe Clean" panose="020B0503020404020204" pitchFamily="34" charset="0"/>
                        </a:rPr>
                        <a:t>上午 9 點至下午 5 點</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2E8FFF"/>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244475" marR="276860" indent="103492" algn="ctr" rtl="0">
                        <a:lnSpc>
                          <a:spcPct val="97000"/>
                        </a:lnSpc>
                        <a:spcBef>
                          <a:spcPts val="1800"/>
                        </a:spcBef>
                        <a:spcAft>
                          <a:spcPts val="0"/>
                        </a:spcAft>
                      </a:pPr>
                      <a:r>
                        <a:rPr lang="zh-TW" sz="1000" kern="1400">
                          <a:ln>
                            <a:noFill/>
                          </a:ln>
                          <a:solidFill>
                            <a:srgbClr val="020302"/>
                          </a:solidFill>
                          <a:effectLst/>
                          <a:latin typeface="Adobe Clean" panose="020B0503020404020204" pitchFamily="34" charset="0"/>
                        </a:rPr>
                        <a:t>上午 9 點至下午 5:30</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0068E1"/>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4232553925"/>
                  </a:ext>
                </a:extLst>
              </a:tr>
            </a:tbl>
          </a:graphicData>
        </a:graphic>
      </p:graphicFrame>
      <p:sp>
        <p:nvSpPr>
          <p:cNvPr id="16" name="TextBox 15">
            <a:extLst>
              <a:ext uri="{FF2B5EF4-FFF2-40B4-BE49-F238E27FC236}">
                <a16:creationId xmlns:a16="http://schemas.microsoft.com/office/drawing/2014/main" id="{1CED70F7-374A-498C-A112-2275E9099B61}"/>
              </a:ext>
            </a:extLst>
          </p:cNvPr>
          <p:cNvSpPr txBox="1"/>
          <p:nvPr/>
        </p:nvSpPr>
        <p:spPr>
          <a:xfrm>
            <a:off x="93503" y="3578495"/>
            <a:ext cx="6119812" cy="964431"/>
          </a:xfrm>
          <a:prstGeom prst="rect">
            <a:avLst/>
          </a:prstGeom>
          <a:noFill/>
        </p:spPr>
        <p:txBody>
          <a:bodyPr wrap="square" lIns="91440" tIns="45720" rIns="91440" bIns="45720" anchor="t">
            <a:spAutoFit/>
          </a:bodyPr>
          <a:lstStyle/>
          <a:p>
            <a:pPr marL="0" marR="0" indent="0" algn="l">
              <a:lnSpc>
                <a:spcPct val="119000"/>
              </a:lnSpc>
              <a:spcBef>
                <a:spcPts val="0"/>
              </a:spcBef>
              <a:spcAft>
                <a:spcPts val="300"/>
              </a:spcAft>
            </a:pPr>
            <a:r>
              <a:rPr lang="zh-TW" sz="1050" i="1" kern="1400">
                <a:ln>
                  <a:noFill/>
                </a:ln>
                <a:solidFill>
                  <a:srgbClr val="000000"/>
                </a:solidFill>
                <a:effectLst/>
              </a:rPr>
              <a:t>例外：</a:t>
            </a:r>
            <a:endParaRPr lang="en-US" sz="1050" kern="1400">
              <a:ln>
                <a:noFill/>
              </a:ln>
              <a:solidFill>
                <a:srgbClr val="000000"/>
              </a:solidFill>
              <a:effectLst/>
            </a:endParaRPr>
          </a:p>
          <a:p>
            <a:pPr marL="0" marR="0" indent="0" algn="l">
              <a:lnSpc>
                <a:spcPct val="119000"/>
              </a:lnSpc>
              <a:spcBef>
                <a:spcPts val="0"/>
              </a:spcBef>
              <a:spcAft>
                <a:spcPts val="300"/>
              </a:spcAft>
            </a:pPr>
            <a:r>
              <a:rPr lang="zh-TW" sz="1050" i="1" kern="1400">
                <a:ln>
                  <a:noFill/>
                </a:ln>
                <a:solidFill>
                  <a:srgbClr val="000000"/>
                </a:solidFill>
                <a:effectLst/>
              </a:rPr>
              <a:t>*僅提供英文和日文的語言支援。</a:t>
            </a:r>
            <a:endParaRPr lang="en-US" sz="1050" kern="1400">
              <a:ln>
                <a:noFill/>
              </a:ln>
              <a:solidFill>
                <a:srgbClr val="000000"/>
              </a:solidFill>
              <a:effectLst/>
            </a:endParaRPr>
          </a:p>
          <a:p>
            <a:pPr marL="0" marR="0" indent="0" algn="l">
              <a:lnSpc>
                <a:spcPct val="119000"/>
              </a:lnSpc>
              <a:spcBef>
                <a:spcPts val="0"/>
              </a:spcBef>
              <a:spcAft>
                <a:spcPts val="300"/>
              </a:spcAft>
            </a:pPr>
            <a:r>
              <a:rPr lang="zh-TW" sz="1050" i="1" kern="1400">
                <a:ln>
                  <a:noFill/>
                </a:ln>
                <a:solidFill>
                  <a:srgbClr val="000000"/>
                </a:solidFill>
                <a:effectLst/>
              </a:rPr>
              <a:t>Adobe Commerce 不包含日文語言支援。</a:t>
            </a:r>
            <a:endParaRPr lang="en-US" sz="1050" kern="1400">
              <a:ln>
                <a:noFill/>
              </a:ln>
              <a:solidFill>
                <a:srgbClr val="000000"/>
              </a:solidFill>
              <a:effectLst/>
            </a:endParaRPr>
          </a:p>
          <a:p>
            <a:pPr marL="0" marR="0" indent="0" algn="l">
              <a:lnSpc>
                <a:spcPct val="119000"/>
              </a:lnSpc>
              <a:spcBef>
                <a:spcPts val="0"/>
              </a:spcBef>
              <a:spcAft>
                <a:spcPts val="300"/>
              </a:spcAft>
            </a:pPr>
            <a:r>
              <a:rPr lang="zh-TW" sz="1050" i="1" kern="1400">
                <a:ln>
                  <a:noFill/>
                </a:ln>
                <a:solidFill>
                  <a:srgbClr val="000000"/>
                </a:solidFill>
                <a:effectLst/>
              </a:rPr>
              <a:t>(日本) P2、P3、P4 案件僅限於營業時間提交。</a:t>
            </a:r>
            <a:endParaRPr lang="en-US" sz="1050" kern="1400">
              <a:ln>
                <a:noFill/>
              </a:ln>
              <a:solidFill>
                <a:srgbClr val="000000"/>
              </a:solidFill>
              <a:effectLst/>
              <a:latin typeface="Adobe Clean SemiLight"/>
            </a:endParaRPr>
          </a:p>
        </p:txBody>
      </p:sp>
      <p:sp>
        <p:nvSpPr>
          <p:cNvPr id="18" name="TextBox 17">
            <a:extLst>
              <a:ext uri="{FF2B5EF4-FFF2-40B4-BE49-F238E27FC236}">
                <a16:creationId xmlns:a16="http://schemas.microsoft.com/office/drawing/2014/main" id="{F7FF16D8-70CE-4E3E-A4FF-DC01B70C76AD}"/>
              </a:ext>
            </a:extLst>
          </p:cNvPr>
          <p:cNvSpPr txBox="1"/>
          <p:nvPr/>
        </p:nvSpPr>
        <p:spPr>
          <a:xfrm>
            <a:off x="2788" y="6254835"/>
            <a:ext cx="5694975" cy="464423"/>
          </a:xfrm>
          <a:prstGeom prst="rect">
            <a:avLst/>
          </a:prstGeom>
          <a:solidFill>
            <a:schemeClr val="bg1"/>
          </a:solidFill>
        </p:spPr>
        <p:txBody>
          <a:bodyPr wrap="square" lIns="91440" tIns="45720" rIns="91440" bIns="45720" anchor="t">
            <a:spAutoFit/>
          </a:bodyPr>
          <a:lstStyle/>
          <a:p>
            <a:pPr>
              <a:lnSpc>
                <a:spcPct val="119000"/>
              </a:lnSpc>
              <a:spcAft>
                <a:spcPts val="1400"/>
              </a:spcAft>
            </a:pPr>
            <a:r>
              <a:rPr lang="zh-TW" sz="1050" i="1" kern="1400">
                <a:ln>
                  <a:noFill/>
                </a:ln>
                <a:solidFill>
                  <a:srgbClr val="000000"/>
                </a:solidFill>
                <a:effectLst/>
              </a:rPr>
              <a:t>如果您的地區設定無特定客戶服務電話號碼，</a:t>
            </a:r>
            <a:r>
              <a:rPr lang="zh-TW" sz="1050" b="1" i="1" kern="1400">
                <a:ln>
                  <a:noFill/>
                </a:ln>
                <a:solidFill>
                  <a:srgbClr val="000000"/>
                </a:solidFill>
                <a:effectLst/>
              </a:rPr>
              <a:t>請使用 +1 800 497 0335</a:t>
            </a:r>
            <a:r>
              <a:rPr lang="zh-TW" sz="1050" i="1" kern="1400">
                <a:ln>
                  <a:noFill/>
                </a:ln>
                <a:solidFill>
                  <a:srgbClr val="000000"/>
                </a:solidFill>
                <a:effectLst/>
              </a:rPr>
              <a:t>。請注意，這是在美國的號碼，因此在您的市場中可能適用通用費用。</a:t>
            </a:r>
            <a:r>
              <a:rPr lang="zh-TW" sz="1050" i="1" kern="1400">
                <a:solidFill>
                  <a:srgbClr val="000000"/>
                </a:solidFill>
              </a:rPr>
              <a:t> </a:t>
            </a:r>
            <a:endParaRPr lang="en-US" sz="1600" i="1"/>
          </a:p>
        </p:txBody>
      </p:sp>
      <p:graphicFrame>
        <p:nvGraphicFramePr>
          <p:cNvPr id="4" name="Table 3">
            <a:extLst>
              <a:ext uri="{FF2B5EF4-FFF2-40B4-BE49-F238E27FC236}">
                <a16:creationId xmlns:a16="http://schemas.microsoft.com/office/drawing/2014/main" id="{F48019B9-45AD-453D-A7EA-7143C84742FD}"/>
              </a:ext>
            </a:extLst>
          </p:cNvPr>
          <p:cNvGraphicFramePr>
            <a:graphicFrameLocks noGrp="1"/>
          </p:cNvGraphicFramePr>
          <p:nvPr>
            <p:extLst>
              <p:ext uri="{D42A27DB-BD31-4B8C-83A1-F6EECF244321}">
                <p14:modId xmlns:p14="http://schemas.microsoft.com/office/powerpoint/2010/main" val="198136534"/>
              </p:ext>
            </p:extLst>
          </p:nvPr>
        </p:nvGraphicFramePr>
        <p:xfrm>
          <a:off x="76653" y="4637677"/>
          <a:ext cx="5043988" cy="1234440"/>
        </p:xfrm>
        <a:graphic>
          <a:graphicData uri="http://schemas.openxmlformats.org/drawingml/2006/table">
            <a:tbl>
              <a:tblPr firstRow="1" bandRow="1">
                <a:tableStyleId>{5C22544A-7EE6-4342-B048-85BDC9FD1C3A}</a:tableStyleId>
              </a:tblPr>
              <a:tblGrid>
                <a:gridCol w="1260997">
                  <a:extLst>
                    <a:ext uri="{9D8B030D-6E8A-4147-A177-3AD203B41FA5}">
                      <a16:colId xmlns:a16="http://schemas.microsoft.com/office/drawing/2014/main" val="3905082595"/>
                    </a:ext>
                  </a:extLst>
                </a:gridCol>
                <a:gridCol w="1260997">
                  <a:extLst>
                    <a:ext uri="{9D8B030D-6E8A-4147-A177-3AD203B41FA5}">
                      <a16:colId xmlns:a16="http://schemas.microsoft.com/office/drawing/2014/main" val="1596495172"/>
                    </a:ext>
                  </a:extLst>
                </a:gridCol>
                <a:gridCol w="1260997">
                  <a:extLst>
                    <a:ext uri="{9D8B030D-6E8A-4147-A177-3AD203B41FA5}">
                      <a16:colId xmlns:a16="http://schemas.microsoft.com/office/drawing/2014/main" val="1045455434"/>
                    </a:ext>
                  </a:extLst>
                </a:gridCol>
                <a:gridCol w="1260997">
                  <a:extLst>
                    <a:ext uri="{9D8B030D-6E8A-4147-A177-3AD203B41FA5}">
                      <a16:colId xmlns:a16="http://schemas.microsoft.com/office/drawing/2014/main" val="625743961"/>
                    </a:ext>
                  </a:extLst>
                </a:gridCol>
              </a:tblGrid>
              <a:tr h="165772">
                <a:tc gridSpan="4">
                  <a:txBody>
                    <a:bodyPr/>
                    <a:lstStyle/>
                    <a:p>
                      <a:pPr lvl="0" algn="ctr">
                        <a:buNone/>
                      </a:pPr>
                      <a:r>
                        <a:rPr lang="zh-TW" sz="1050">
                          <a:effectLst/>
                          <a:latin typeface="Calibri"/>
                        </a:rPr>
                        <a:t>Marketo Engage 電話支援</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rgbClr val="0068E1"/>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2403298"/>
                  </a:ext>
                </a:extLst>
              </a:tr>
              <a:tr h="272339">
                <a:tc>
                  <a:txBody>
                    <a:bodyPr/>
                    <a:lstStyle/>
                    <a:p>
                      <a:pPr rtl="0" fontAlgn="base"/>
                      <a:r>
                        <a:rPr lang="zh-TW" sz="1050" b="1">
                          <a:effectLst/>
                          <a:latin typeface="Calibri"/>
                        </a:rPr>
                        <a:t>美洲</a:t>
                      </a:r>
                    </a:p>
                  </a:txBody>
                  <a:tcPr>
                    <a:lnL w="12700" cap="flat" cmpd="sng" algn="ctr">
                      <a:solidFill>
                        <a:schemeClr val="bg2"/>
                      </a:solidFill>
                      <a:prstDash val="solid"/>
                      <a:round/>
                      <a:headEnd type="none" w="med" len="med"/>
                      <a:tailEnd type="none" w="med" len="med"/>
                    </a:lnL>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zh-TW" sz="1050" b="1" i="0" u="none" strike="noStrike" noProof="0">
                          <a:effectLst/>
                          <a:latin typeface="Calibri"/>
                        </a:rPr>
                        <a:t>歐洲、中東與非洲</a:t>
                      </a:r>
                      <a:endParaRPr lang="en-US" sz="1050" b="1">
                        <a:latin typeface="Calibri"/>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zh-TW" sz="1050" b="1" i="0" u="none" strike="noStrike" noProof="0">
                          <a:effectLst/>
                          <a:latin typeface="Calibri"/>
                        </a:rPr>
                        <a:t>亞太地區</a:t>
                      </a:r>
                      <a:endParaRPr lang="en-US" sz="1050" b="1">
                        <a:latin typeface="Calibri"/>
                      </a:endParaRPr>
                    </a:p>
                  </a:txBody>
                  <a:tcP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lvl="0">
                        <a:buNone/>
                      </a:pPr>
                      <a:r>
                        <a:rPr lang="zh-TW" sz="1050" b="1" i="0" u="none" strike="noStrike" noProof="0">
                          <a:effectLst/>
                          <a:latin typeface="Calibri"/>
                        </a:rPr>
                        <a:t>日本</a:t>
                      </a:r>
                    </a:p>
                  </a:txBody>
                  <a:tcPr>
                    <a:lnR w="12700" cap="flat" cmpd="sng" algn="ctr">
                      <a:solidFill>
                        <a:schemeClr val="bg2"/>
                      </a:solidFill>
                      <a:prstDash val="solid"/>
                      <a:round/>
                      <a:headEnd type="none" w="med" len="med"/>
                      <a:tailEnd type="none" w="med" len="med"/>
                    </a:lnR>
                    <a:lnT w="38100" cap="flat" cmpd="sng" algn="ctr">
                      <a:solidFill>
                        <a:srgbClr val="0068E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2461095"/>
                  </a:ext>
                </a:extLst>
              </a:tr>
              <a:tr h="378907">
                <a:tc>
                  <a:txBody>
                    <a:bodyPr/>
                    <a:lstStyle/>
                    <a:p>
                      <a:pPr lvl="0">
                        <a:buNone/>
                      </a:pPr>
                      <a:r>
                        <a:rPr lang="zh-TW" sz="1050" b="0" i="0" u="none" strike="noStrike" noProof="0">
                          <a:effectLst/>
                          <a:latin typeface="Calibri"/>
                        </a:rPr>
                        <a:t>免付費電話：+1 877 270 6586</a:t>
                      </a:r>
                      <a:r>
                        <a:rPr lang="zh-TW" sz="1050" b="1" i="0" u="none" strike="noStrike" noProof="0">
                          <a:effectLst/>
                          <a:latin typeface="Calibri"/>
                        </a:rPr>
                        <a:t> </a:t>
                      </a:r>
                    </a:p>
                    <a:p>
                      <a:pPr lvl="0">
                        <a:buNone/>
                      </a:pPr>
                      <a:endParaRPr lang="en-US" sz="1050" b="1" i="0" u="none" strike="noStrike" noProof="0">
                        <a:effectLst/>
                        <a:latin typeface="Calibri"/>
                      </a:endParaRPr>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zh-TW" sz="1050" b="0" i="0" u="none" strike="noStrike" noProof="0">
                          <a:effectLst/>
                          <a:latin typeface="Calibri"/>
                        </a:rPr>
                        <a:t>英國：0800 151 3030 </a:t>
                      </a:r>
                      <a:endParaRPr lang="en-US"/>
                    </a:p>
                    <a:p>
                      <a:pPr lvl="0">
                        <a:buNone/>
                      </a:pPr>
                      <a:r>
                        <a:rPr lang="zh-TW" sz="1050" b="0" i="0" u="none" strike="noStrike" noProof="0">
                          <a:effectLst/>
                          <a:latin typeface="Calibri"/>
                        </a:rPr>
                        <a:t>歐盟：+353 1 242 3030 </a:t>
                      </a:r>
                      <a:endParaRPr lang="en-US" sz="1050">
                        <a:latin typeface="Calibri"/>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zh-TW" sz="1050" b="0" i="0" u="none" strike="noStrike" noProof="0">
                          <a:effectLst/>
                          <a:latin typeface="Calibri"/>
                        </a:rPr>
                        <a:t>澳洲：+61 2 8031 8188</a:t>
                      </a:r>
                      <a:endParaRPr lang="en-US" sz="1050">
                        <a:latin typeface="Calibri"/>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zh-TW" sz="1050" b="0" i="0" u="none" strike="noStrike" noProof="0">
                          <a:effectLst/>
                          <a:latin typeface="Calibri"/>
                        </a:rPr>
                        <a:t>+81 3 6478 6080</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20770920"/>
                  </a:ext>
                </a:extLst>
              </a:tr>
            </a:tbl>
          </a:graphicData>
        </a:graphic>
      </p:graphicFrame>
    </p:spTree>
    <p:extLst>
      <p:ext uri="{BB962C8B-B14F-4D97-AF65-F5344CB8AC3E}">
        <p14:creationId xmlns:p14="http://schemas.microsoft.com/office/powerpoint/2010/main" val="12325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21AC-0EDF-44F2-B440-3635BA2E94E8}"/>
              </a:ext>
            </a:extLst>
          </p:cNvPr>
          <p:cNvSpPr>
            <a:spLocks noGrp="1"/>
          </p:cNvSpPr>
          <p:nvPr>
            <p:ph type="title"/>
          </p:nvPr>
        </p:nvSpPr>
        <p:spPr/>
        <p:txBody>
          <a:bodyPr/>
          <a:lstStyle/>
          <a:p>
            <a:r>
              <a:rPr lang="zh-TW"/>
              <a:t>Adobe 客戶支援優先順序定義</a:t>
            </a:r>
          </a:p>
        </p:txBody>
      </p:sp>
      <p:sp>
        <p:nvSpPr>
          <p:cNvPr id="5" name="TextBox 4">
            <a:extLst>
              <a:ext uri="{FF2B5EF4-FFF2-40B4-BE49-F238E27FC236}">
                <a16:creationId xmlns:a16="http://schemas.microsoft.com/office/drawing/2014/main" id="{C1FDFA61-173B-4D97-A09B-70A4BF7CDB94}"/>
              </a:ext>
            </a:extLst>
          </p:cNvPr>
          <p:cNvSpPr txBox="1"/>
          <p:nvPr/>
        </p:nvSpPr>
        <p:spPr>
          <a:xfrm>
            <a:off x="161924" y="921649"/>
            <a:ext cx="11719179" cy="853182"/>
          </a:xfrm>
          <a:prstGeom prst="rect">
            <a:avLst/>
          </a:prstGeom>
          <a:noFill/>
        </p:spPr>
        <p:txBody>
          <a:bodyPr wrap="square">
            <a:spAutoFit/>
          </a:bodyPr>
          <a:lstStyle/>
          <a:p>
            <a:pPr marL="76200" marR="0" indent="0" algn="l">
              <a:lnSpc>
                <a:spcPct val="119000"/>
              </a:lnSpc>
              <a:spcBef>
                <a:spcPts val="0"/>
              </a:spcBef>
              <a:spcAft>
                <a:spcPts val="600"/>
              </a:spcAft>
            </a:pPr>
            <a:r>
              <a:rPr lang="zh-TW" sz="1400" kern="1400">
                <a:ln>
                  <a:noFill/>
                </a:ln>
                <a:solidFill>
                  <a:srgbClr val="000000"/>
                </a:solidFill>
                <a:effectLst/>
              </a:rPr>
              <a:t>我們會以您企業回報的影響評估作為回應時間與動作的依據。企業影響越嚴重，指派的優先順序越高。以下指南將協助您判斷合適的優先順序等級。</a:t>
            </a:r>
          </a:p>
          <a:p>
            <a:pPr marL="0" marR="0" indent="0" algn="l">
              <a:lnSpc>
                <a:spcPct val="119000"/>
              </a:lnSpc>
              <a:spcBef>
                <a:spcPts val="0"/>
              </a:spcBef>
              <a:spcAft>
                <a:spcPts val="600"/>
              </a:spcAft>
            </a:pPr>
            <a:r>
              <a:rPr lang="zh-TW" sz="1000" kern="1400">
                <a:ln>
                  <a:noFill/>
                </a:ln>
                <a:solidFill>
                  <a:srgbClr val="000000"/>
                </a:solidFill>
                <a:effectLst/>
                <a:latin typeface="Calibri" panose="020F0502020204030204" pitchFamily="34" charset="0"/>
              </a:rPr>
              <a:t> </a:t>
            </a:r>
          </a:p>
        </p:txBody>
      </p:sp>
      <p:sp>
        <p:nvSpPr>
          <p:cNvPr id="7" name="TextBox 6">
            <a:extLst>
              <a:ext uri="{FF2B5EF4-FFF2-40B4-BE49-F238E27FC236}">
                <a16:creationId xmlns:a16="http://schemas.microsoft.com/office/drawing/2014/main" id="{0C8EAF3D-064C-4295-9191-914218063F5D}"/>
              </a:ext>
            </a:extLst>
          </p:cNvPr>
          <p:cNvSpPr txBox="1"/>
          <p:nvPr/>
        </p:nvSpPr>
        <p:spPr>
          <a:xfrm>
            <a:off x="310896" y="1602192"/>
            <a:ext cx="5175504" cy="665310"/>
          </a:xfrm>
          <a:prstGeom prst="rect">
            <a:avLst/>
          </a:prstGeom>
          <a:noFill/>
        </p:spPr>
        <p:txBody>
          <a:bodyPr wrap="square">
            <a:spAutoFit/>
          </a:bodyPr>
          <a:lstStyle/>
          <a:p>
            <a:pPr marL="0" marR="0" indent="0" algn="l">
              <a:lnSpc>
                <a:spcPct val="119000"/>
              </a:lnSpc>
              <a:spcBef>
                <a:spcPts val="0"/>
              </a:spcBef>
              <a:spcAft>
                <a:spcPts val="600"/>
              </a:spcAft>
            </a:pPr>
            <a:r>
              <a:rPr lang="zh-TW" sz="1400" b="1" kern="1400">
                <a:ln>
                  <a:noFill/>
                </a:ln>
                <a:solidFill>
                  <a:srgbClr val="000000"/>
                </a:solidFill>
                <a:effectLst/>
                <a:latin typeface="+mj-lt"/>
              </a:rPr>
              <a:t>服務層級目標：最初回應和優先順序定義</a:t>
            </a:r>
            <a:endParaRPr lang="en-US" sz="1400" kern="1400">
              <a:ln>
                <a:noFill/>
              </a:ln>
              <a:solidFill>
                <a:srgbClr val="000000"/>
              </a:solidFill>
              <a:effectLst/>
              <a:latin typeface="+mj-lt"/>
            </a:endParaRPr>
          </a:p>
          <a:p>
            <a:pPr marL="0" marR="0" indent="0" algn="l">
              <a:lnSpc>
                <a:spcPct val="119000"/>
              </a:lnSpc>
              <a:spcBef>
                <a:spcPts val="0"/>
              </a:spcBef>
              <a:spcAft>
                <a:spcPts val="600"/>
              </a:spcAft>
            </a:pPr>
            <a:r>
              <a:rPr lang="zh-TW" sz="1400" kern="1400">
                <a:ln>
                  <a:noFill/>
                </a:ln>
                <a:solidFill>
                  <a:srgbClr val="000000"/>
                </a:solidFill>
                <a:effectLst/>
                <a:latin typeface="+mj-lt"/>
              </a:rPr>
              <a:t> </a:t>
            </a:r>
          </a:p>
        </p:txBody>
      </p:sp>
      <p:sp>
        <p:nvSpPr>
          <p:cNvPr id="9" name="Control 1">
            <a:extLst>
              <a:ext uri="{FF2B5EF4-FFF2-40B4-BE49-F238E27FC236}">
                <a16:creationId xmlns:a16="http://schemas.microsoft.com/office/drawing/2014/main" id="{CB11CE0A-A3DD-4554-954E-046966942D89}"/>
              </a:ext>
            </a:extLst>
          </p:cNvPr>
          <p:cNvSpPr>
            <a:spLocks noChangeArrowheads="1" noChangeShapeType="1"/>
          </p:cNvSpPr>
          <p:nvPr/>
        </p:nvSpPr>
        <p:spPr bwMode="auto">
          <a:xfrm>
            <a:off x="3844925" y="4352925"/>
            <a:ext cx="6108700" cy="2466975"/>
          </a:xfrm>
          <a:prstGeom prst="rect">
            <a:avLst/>
          </a:prstGeom>
          <a:noFill/>
          <a:ln>
            <a:noFill/>
          </a:ln>
          <a:extLst>
            <a:ext uri="{91240B29-F687-4F45-9708-019B960494DF}">
              <a14:hiddenLine xmlns:a14="http://schemas.microsoft.com/office/drawing/2010/main" w="9525" algn="in">
                <a:noFill/>
                <a:miter lim="800000"/>
                <a:headEnd/>
                <a:tailEnd/>
              </a14:hiddenLine>
            </a:ext>
          </a:extLst>
        </p:spPr>
        <p:txBody>
          <a:bodyPr vert="horz" wrap="square" lIns="0" tIns="0" rIns="0" bIns="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9D19EA3C-CE19-415E-8DBB-E6396B46DB7E}"/>
              </a:ext>
            </a:extLst>
          </p:cNvPr>
          <p:cNvGraphicFramePr>
            <a:graphicFrameLocks noGrp="1"/>
          </p:cNvGraphicFramePr>
          <p:nvPr>
            <p:extLst>
              <p:ext uri="{D42A27DB-BD31-4B8C-83A1-F6EECF244321}">
                <p14:modId xmlns:p14="http://schemas.microsoft.com/office/powerpoint/2010/main" val="1093670794"/>
              </p:ext>
            </p:extLst>
          </p:nvPr>
        </p:nvGraphicFramePr>
        <p:xfrm>
          <a:off x="336083" y="2180665"/>
          <a:ext cx="11370859" cy="3682530"/>
        </p:xfrm>
        <a:graphic>
          <a:graphicData uri="http://schemas.openxmlformats.org/drawingml/2006/table">
            <a:tbl>
              <a:tblPr/>
              <a:tblGrid>
                <a:gridCol w="1119513">
                  <a:extLst>
                    <a:ext uri="{9D8B030D-6E8A-4147-A177-3AD203B41FA5}">
                      <a16:colId xmlns:a16="http://schemas.microsoft.com/office/drawing/2014/main" val="167333344"/>
                    </a:ext>
                  </a:extLst>
                </a:gridCol>
                <a:gridCol w="4890782">
                  <a:extLst>
                    <a:ext uri="{9D8B030D-6E8A-4147-A177-3AD203B41FA5}">
                      <a16:colId xmlns:a16="http://schemas.microsoft.com/office/drawing/2014/main" val="799025432"/>
                    </a:ext>
                  </a:extLst>
                </a:gridCol>
                <a:gridCol w="1340141">
                  <a:extLst>
                    <a:ext uri="{9D8B030D-6E8A-4147-A177-3AD203B41FA5}">
                      <a16:colId xmlns:a16="http://schemas.microsoft.com/office/drawing/2014/main" val="2027621973"/>
                    </a:ext>
                  </a:extLst>
                </a:gridCol>
                <a:gridCol w="1340141">
                  <a:extLst>
                    <a:ext uri="{9D8B030D-6E8A-4147-A177-3AD203B41FA5}">
                      <a16:colId xmlns:a16="http://schemas.microsoft.com/office/drawing/2014/main" val="1524064404"/>
                    </a:ext>
                  </a:extLst>
                </a:gridCol>
                <a:gridCol w="1340141">
                  <a:extLst>
                    <a:ext uri="{9D8B030D-6E8A-4147-A177-3AD203B41FA5}">
                      <a16:colId xmlns:a16="http://schemas.microsoft.com/office/drawing/2014/main" val="2034675526"/>
                    </a:ext>
                  </a:extLst>
                </a:gridCol>
                <a:gridCol w="1340141">
                  <a:extLst>
                    <a:ext uri="{9D8B030D-6E8A-4147-A177-3AD203B41FA5}">
                      <a16:colId xmlns:a16="http://schemas.microsoft.com/office/drawing/2014/main" val="3448821657"/>
                    </a:ext>
                  </a:extLst>
                </a:gridCol>
              </a:tblGrid>
              <a:tr h="610032">
                <a:tc>
                  <a:txBody>
                    <a:bodyPr/>
                    <a:lstStyle/>
                    <a:p>
                      <a:pPr marL="48895" marR="0" indent="0" algn="l" rtl="0">
                        <a:lnSpc>
                          <a:spcPct val="119000"/>
                        </a:lnSpc>
                        <a:spcBef>
                          <a:spcPts val="30"/>
                        </a:spcBef>
                        <a:spcAft>
                          <a:spcPts val="0"/>
                        </a:spcAft>
                      </a:pPr>
                      <a:r>
                        <a:rPr lang="zh-TW" sz="1200" b="1" kern="1400">
                          <a:ln>
                            <a:noFill/>
                          </a:ln>
                          <a:solidFill>
                            <a:srgbClr val="020302"/>
                          </a:solidFill>
                          <a:effectLst/>
                          <a:latin typeface="Adobe Clean" panose="020B0503020404020204" pitchFamily="34" charset="0"/>
                        </a:rPr>
                        <a:t>優先順序</a:t>
                      </a:r>
                      <a:endParaRPr lang="en-US" sz="16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solidFill>
                      <a:srgbClr val="F7F7F7"/>
                    </a:solidFill>
                  </a:tcPr>
                </a:tc>
                <a:tc>
                  <a:txBody>
                    <a:bodyPr/>
                    <a:lstStyle/>
                    <a:p>
                      <a:pPr marL="133350" marR="0" indent="0" algn="l" rtl="0">
                        <a:lnSpc>
                          <a:spcPct val="119000"/>
                        </a:lnSpc>
                        <a:spcBef>
                          <a:spcPts val="530"/>
                        </a:spcBef>
                        <a:spcAft>
                          <a:spcPts val="0"/>
                        </a:spcAft>
                      </a:pPr>
                      <a:r>
                        <a:rPr lang="zh-TW" sz="1200" b="1" kern="1400" spc="-20">
                          <a:ln>
                            <a:noFill/>
                          </a:ln>
                          <a:solidFill>
                            <a:srgbClr val="020302"/>
                          </a:solidFill>
                          <a:effectLst/>
                          <a:latin typeface="Adobe Clean" panose="020B0503020404020204" pitchFamily="34" charset="0"/>
                        </a:rPr>
                        <a:t>定義</a:t>
                      </a:r>
                      <a:endParaRPr lang="en-US" sz="1600" b="1"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133350" marR="0" indent="0" algn="l" rtl="0">
                        <a:lnSpc>
                          <a:spcPct val="119000"/>
                        </a:lnSpc>
                        <a:spcBef>
                          <a:spcPts val="530"/>
                        </a:spcBef>
                        <a:spcAft>
                          <a:spcPts val="0"/>
                        </a:spcAft>
                      </a:pPr>
                      <a:r>
                        <a:rPr lang="zh-TW" sz="1000" kern="1400" spc="-20">
                          <a:ln>
                            <a:noFill/>
                          </a:ln>
                          <a:solidFill>
                            <a:srgbClr val="020302"/>
                          </a:solidFill>
                          <a:effectLst/>
                          <a:latin typeface="Adobe Clean" panose="020B0503020404020204" pitchFamily="34" charset="0"/>
                        </a:rPr>
                        <a:t>線上</a:t>
                      </a:r>
                      <a:endParaRPr lang="en-US" sz="1100" kern="1400">
                        <a:ln>
                          <a:noFill/>
                        </a:ln>
                        <a:solidFill>
                          <a:srgbClr val="000000"/>
                        </a:solidFill>
                        <a:effectLst/>
                        <a:latin typeface="Adobe Clean Light" panose="020B0303020404020204" pitchFamily="34" charset="0"/>
                      </a:endParaRPr>
                    </a:p>
                    <a:p>
                      <a:pPr marL="133350" marR="0" indent="0" algn="l" rtl="0">
                        <a:lnSpc>
                          <a:spcPct val="119000"/>
                        </a:lnSpc>
                        <a:spcBef>
                          <a:spcPts val="0"/>
                        </a:spcBef>
                        <a:spcAft>
                          <a:spcPts val="0"/>
                        </a:spcAft>
                      </a:pPr>
                      <a:r>
                        <a:rPr lang="zh-TW" sz="1000" kern="1400" spc="-20">
                          <a:ln>
                            <a:noFill/>
                          </a:ln>
                          <a:solidFill>
                            <a:srgbClr val="020302"/>
                          </a:solidFill>
                          <a:effectLst/>
                          <a:latin typeface="Adobe Clean" panose="020B0503020404020204" pitchFamily="34" charset="0"/>
                        </a:rPr>
                        <a:t>支援</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D9D9D9"/>
                    </a:solidFill>
                  </a:tcPr>
                </a:tc>
                <a:tc>
                  <a:txBody>
                    <a:bodyPr/>
                    <a:lstStyle/>
                    <a:p>
                      <a:pPr marL="90805" marR="0" indent="0" algn="l" rtl="0">
                        <a:lnSpc>
                          <a:spcPct val="119000"/>
                        </a:lnSpc>
                        <a:spcBef>
                          <a:spcPts val="530"/>
                        </a:spcBef>
                        <a:spcAft>
                          <a:spcPts val="0"/>
                        </a:spcAft>
                      </a:pPr>
                      <a:r>
                        <a:rPr lang="zh-TW" sz="1000" kern="1400" spc="-20">
                          <a:ln>
                            <a:noFill/>
                          </a:ln>
                          <a:solidFill>
                            <a:srgbClr val="FFFFFF"/>
                          </a:solidFill>
                          <a:effectLst/>
                          <a:latin typeface="Adobe Clean" panose="020B0503020404020204" pitchFamily="34" charset="0"/>
                        </a:rPr>
                        <a:t>企業</a:t>
                      </a:r>
                      <a:r>
                        <a:rPr lang="zh-TW"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90805" marR="0" indent="0" algn="l" rtl="0">
                        <a:lnSpc>
                          <a:spcPct val="119000"/>
                        </a:lnSpc>
                        <a:spcBef>
                          <a:spcPts val="0"/>
                        </a:spcBef>
                        <a:spcAft>
                          <a:spcPts val="0"/>
                        </a:spcAft>
                      </a:pPr>
                      <a:r>
                        <a:rPr lang="zh-TW" sz="1000" kern="1400" spc="-20">
                          <a:ln>
                            <a:noFill/>
                          </a:ln>
                          <a:solidFill>
                            <a:srgbClr val="FFFFFF"/>
                          </a:solidFill>
                          <a:effectLst/>
                          <a:latin typeface="Adobe Clean" panose="020B0503020404020204" pitchFamily="34" charset="0"/>
                        </a:rPr>
                        <a:t>支援</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7D7D7D"/>
                    </a:solidFill>
                  </a:tcPr>
                </a:tc>
                <a:tc>
                  <a:txBody>
                    <a:bodyPr/>
                    <a:lstStyle/>
                    <a:p>
                      <a:pPr marL="56502" marR="0" indent="0" algn="l" rtl="0">
                        <a:lnSpc>
                          <a:spcPct val="119000"/>
                        </a:lnSpc>
                        <a:spcBef>
                          <a:spcPts val="530"/>
                        </a:spcBef>
                        <a:spcAft>
                          <a:spcPts val="0"/>
                        </a:spcAft>
                      </a:pPr>
                      <a:r>
                        <a:rPr lang="zh-TW" sz="1000" kern="1400" spc="-20">
                          <a:ln>
                            <a:noFill/>
                          </a:ln>
                          <a:solidFill>
                            <a:srgbClr val="FFFFFF"/>
                          </a:solidFill>
                          <a:effectLst/>
                          <a:latin typeface="Adobe Clean" panose="020B0503020404020204" pitchFamily="34" charset="0"/>
                        </a:rPr>
                        <a:t>企業</a:t>
                      </a:r>
                      <a:r>
                        <a:rPr lang="zh-TW" sz="1000" kern="1400" spc="-85">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56502" marR="0" indent="0" algn="l" rtl="0">
                        <a:lnSpc>
                          <a:spcPct val="119000"/>
                        </a:lnSpc>
                        <a:spcBef>
                          <a:spcPts val="0"/>
                        </a:spcBef>
                        <a:spcAft>
                          <a:spcPts val="0"/>
                        </a:spcAft>
                      </a:pPr>
                      <a:r>
                        <a:rPr lang="zh-TW" sz="1000" kern="1400" spc="-20">
                          <a:ln>
                            <a:noFill/>
                          </a:ln>
                          <a:solidFill>
                            <a:srgbClr val="FFFFFF"/>
                          </a:solidFill>
                          <a:effectLst/>
                          <a:latin typeface="Adobe Clean" panose="020B0503020404020204" pitchFamily="34" charset="0"/>
                        </a:rPr>
                        <a:t>支援</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404040"/>
                    </a:solidFill>
                  </a:tcPr>
                </a:tc>
                <a:tc>
                  <a:txBody>
                    <a:bodyPr/>
                    <a:lstStyle/>
                    <a:p>
                      <a:pPr marL="186055" marR="0" indent="0" algn="l" rtl="0">
                        <a:lnSpc>
                          <a:spcPct val="119000"/>
                        </a:lnSpc>
                        <a:spcBef>
                          <a:spcPts val="530"/>
                        </a:spcBef>
                        <a:spcAft>
                          <a:spcPts val="0"/>
                        </a:spcAft>
                      </a:pPr>
                      <a:r>
                        <a:rPr lang="zh-TW" sz="1000" kern="1400" spc="-15">
                          <a:ln>
                            <a:noFill/>
                          </a:ln>
                          <a:solidFill>
                            <a:srgbClr val="FFFFFF"/>
                          </a:solidFill>
                          <a:effectLst/>
                          <a:latin typeface="Adobe Clean" panose="020B0503020404020204" pitchFamily="34" charset="0"/>
                        </a:rPr>
                        <a:t>Elite</a:t>
                      </a:r>
                      <a:r>
                        <a:rPr lang="zh-TW" sz="1000" kern="1400" spc="-40">
                          <a:ln>
                            <a:noFill/>
                          </a:ln>
                          <a:solidFill>
                            <a:srgbClr val="FFFFFF"/>
                          </a:solidFill>
                          <a:effectLst/>
                          <a:latin typeface="Adobe Clean" panose="020B0503020404020204" pitchFamily="34" charset="0"/>
                        </a:rPr>
                        <a:t> </a:t>
                      </a:r>
                      <a:endParaRPr lang="en-US" sz="1100" kern="1400">
                        <a:ln>
                          <a:noFill/>
                        </a:ln>
                        <a:solidFill>
                          <a:srgbClr val="000000"/>
                        </a:solidFill>
                        <a:effectLst/>
                        <a:latin typeface="Adobe Clean Light" panose="020B0303020404020204" pitchFamily="34" charset="0"/>
                      </a:endParaRPr>
                    </a:p>
                    <a:p>
                      <a:pPr marL="186055" marR="0" indent="0" algn="l" rtl="0">
                        <a:lnSpc>
                          <a:spcPct val="119000"/>
                        </a:lnSpc>
                        <a:spcBef>
                          <a:spcPts val="0"/>
                        </a:spcBef>
                        <a:spcAft>
                          <a:spcPts val="0"/>
                        </a:spcAft>
                      </a:pPr>
                      <a:r>
                        <a:rPr lang="zh-TW" sz="1000" kern="1400" spc="-10">
                          <a:ln>
                            <a:noFill/>
                          </a:ln>
                          <a:solidFill>
                            <a:srgbClr val="FFFFFF"/>
                          </a:solidFill>
                          <a:effectLst/>
                          <a:latin typeface="Adobe Clean" panose="020B0503020404020204" pitchFamily="34" charset="0"/>
                        </a:rPr>
                        <a:t>支援</a:t>
                      </a:r>
                      <a:endParaRPr lang="en-US" sz="1100" kern="1400">
                        <a:ln>
                          <a:noFill/>
                        </a:ln>
                        <a:solidFill>
                          <a:srgbClr val="000000"/>
                        </a:solidFill>
                        <a:effectLst/>
                        <a:latin typeface="Adobe Clean Light" panose="020B0303020404020204" pitchFamily="34" charset="0"/>
                      </a:endParaRPr>
                    </a:p>
                  </a:txBody>
                  <a:tcPr marL="0" marR="0" marT="0" marB="0">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76200" cap="flat" cmpd="sng" algn="ctr">
                      <a:solidFill>
                        <a:srgbClr val="858585"/>
                      </a:solidFill>
                      <a:prstDash val="solid"/>
                      <a:round/>
                      <a:headEnd type="none" w="med" len="med"/>
                      <a:tailEnd type="none" w="med" len="med"/>
                    </a:lnB>
                    <a:solidFill>
                      <a:srgbClr val="000000"/>
                    </a:solidFill>
                  </a:tcPr>
                </a:tc>
                <a:extLst>
                  <a:ext uri="{0D108BD9-81ED-4DB2-BD59-A6C34878D82A}">
                    <a16:rowId xmlns:a16="http://schemas.microsoft.com/office/drawing/2014/main" val="2975563963"/>
                  </a:ext>
                </a:extLst>
              </a:tr>
              <a:tr h="781202">
                <a:tc>
                  <a:txBody>
                    <a:bodyPr/>
                    <a:lstStyle/>
                    <a:p>
                      <a:pPr marL="48895" marR="158115" indent="0" algn="l" rtl="0">
                        <a:lnSpc>
                          <a:spcPct val="86000"/>
                        </a:lnSpc>
                        <a:spcBef>
                          <a:spcPts val="600"/>
                        </a:spcBef>
                        <a:spcAft>
                          <a:spcPts val="0"/>
                        </a:spcAft>
                      </a:pPr>
                      <a:r>
                        <a:rPr lang="zh-TW" sz="1100" b="1" kern="1400">
                          <a:ln>
                            <a:noFill/>
                          </a:ln>
                          <a:solidFill>
                            <a:srgbClr val="000000"/>
                          </a:solidFill>
                          <a:effectLst/>
                          <a:latin typeface="Adobe Clean" panose="020B0503020404020204" pitchFamily="34" charset="0"/>
                        </a:rPr>
                        <a:t>優先順序 1</a:t>
                      </a: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0" indent="0" algn="l" rtl="0">
                        <a:lnSpc>
                          <a:spcPct val="119000"/>
                        </a:lnSpc>
                        <a:spcBef>
                          <a:spcPts val="600"/>
                        </a:spcBef>
                        <a:spcAft>
                          <a:spcPts val="600"/>
                        </a:spcAft>
                      </a:pPr>
                      <a:r>
                        <a:rPr lang="zh-TW" sz="1200" kern="1400">
                          <a:ln>
                            <a:noFill/>
                          </a:ln>
                          <a:solidFill>
                            <a:srgbClr val="000000"/>
                          </a:solidFill>
                          <a:effectLst/>
                          <a:latin typeface="Adobe Clean Light" panose="020B0303020404020204" pitchFamily="34" charset="0"/>
                        </a:rPr>
                        <a:t>客戶的生產業務功能已停止或發生重大資料遺失或服務降級狀況，需要立即關注以恢復功能與可用性。</a:t>
                      </a:r>
                      <a:endParaRPr lang="en-US" sz="1000" kern="1400">
                        <a:ln>
                          <a:noFill/>
                        </a:ln>
                        <a:solidFill>
                          <a:srgbClr val="000000"/>
                        </a:solidFill>
                        <a:effectLst/>
                        <a:latin typeface="Calibri" panose="020F050202020403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295" indent="-3175" algn="ctr" rtl="0">
                        <a:lnSpc>
                          <a:spcPct val="100000"/>
                        </a:lnSpc>
                        <a:spcBef>
                          <a:spcPts val="0"/>
                        </a:spcBef>
                        <a:spcAft>
                          <a:spcPts val="0"/>
                        </a:spcAft>
                      </a:pPr>
                      <a:r>
                        <a:rPr lang="zh-TW" sz="1000" kern="1400">
                          <a:ln>
                            <a:noFill/>
                          </a:ln>
                          <a:solidFill>
                            <a:srgbClr val="020302"/>
                          </a:solidFill>
                          <a:effectLst/>
                          <a:latin typeface="Adobe Clean" panose="020B0503020404020204" pitchFamily="34" charset="0"/>
                        </a:rPr>
                        <a:t>全年無休 / </a:t>
                      </a:r>
                    </a:p>
                    <a:p>
                      <a:pPr marL="0" marR="328295" indent="-3175"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spc="-30">
                          <a:ln>
                            <a:noFill/>
                          </a:ln>
                          <a:solidFill>
                            <a:srgbClr val="020302"/>
                          </a:solidFill>
                          <a:effectLst/>
                          <a:latin typeface="Adobe Clean" panose="020B0503020404020204" pitchFamily="34" charset="0"/>
                        </a:rPr>
                        <a:t>1</a:t>
                      </a:r>
                      <a:r>
                        <a:rPr lang="zh-TW" sz="1000" kern="1400" spc="-85">
                          <a:ln>
                            <a:noFill/>
                          </a:ln>
                          <a:solidFill>
                            <a:srgbClr val="020302"/>
                          </a:solidFill>
                          <a:effectLst/>
                          <a:latin typeface="Adobe Clean" panose="020B0503020404020204" pitchFamily="34" charset="0"/>
                        </a:rPr>
                        <a:t>  </a:t>
                      </a:r>
                      <a:r>
                        <a:rPr lang="zh-TW" sz="1000" kern="1400" spc="-30">
                          <a:ln>
                            <a:noFill/>
                          </a:ln>
                          <a:solidFill>
                            <a:srgbClr val="020302"/>
                          </a:solidFill>
                          <a:effectLst/>
                          <a:latin typeface="Adobe Clean" panose="020B0503020404020204" pitchFamily="34" charset="0"/>
                        </a:rPr>
                        <a:t>小時</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3175" algn="ctr" rtl="0">
                        <a:lnSpc>
                          <a:spcPct val="100000"/>
                        </a:lnSpc>
                        <a:spcBef>
                          <a:spcPts val="0"/>
                        </a:spcBef>
                        <a:spcAft>
                          <a:spcPts val="0"/>
                        </a:spcAft>
                      </a:pPr>
                      <a:r>
                        <a:rPr lang="zh-TW" sz="1000" kern="1400">
                          <a:ln>
                            <a:noFill/>
                          </a:ln>
                          <a:solidFill>
                            <a:srgbClr val="020302"/>
                          </a:solidFill>
                          <a:effectLst/>
                          <a:latin typeface="Adobe Clean" panose="020B0503020404020204" pitchFamily="34" charset="0"/>
                        </a:rPr>
                        <a:t>全年無休 / </a:t>
                      </a:r>
                    </a:p>
                    <a:p>
                      <a:pPr marL="0" marR="328930" indent="-3175"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spc="-30">
                          <a:ln>
                            <a:noFill/>
                          </a:ln>
                          <a:solidFill>
                            <a:srgbClr val="020302"/>
                          </a:solidFill>
                          <a:effectLst/>
                          <a:latin typeface="Adobe Clean" panose="020B0503020404020204" pitchFamily="34" charset="0"/>
                        </a:rPr>
                        <a:t>1</a:t>
                      </a:r>
                      <a:r>
                        <a:rPr lang="zh-TW" sz="1000" kern="1400" spc="-85">
                          <a:ln>
                            <a:noFill/>
                          </a:ln>
                          <a:solidFill>
                            <a:srgbClr val="020302"/>
                          </a:solidFill>
                          <a:effectLst/>
                          <a:latin typeface="Adobe Clean" panose="020B0503020404020204" pitchFamily="34" charset="0"/>
                        </a:rPr>
                        <a:t> </a:t>
                      </a:r>
                      <a:r>
                        <a:rPr lang="zh-TW" sz="1000" kern="1400" spc="-30">
                          <a:ln>
                            <a:noFill/>
                          </a:ln>
                          <a:solidFill>
                            <a:srgbClr val="020302"/>
                          </a:solidFill>
                          <a:effectLst/>
                          <a:latin typeface="Adobe Clean" panose="020B0503020404020204" pitchFamily="34" charset="0"/>
                        </a:rPr>
                        <a:t>小時</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160" indent="115570" algn="ctr" rtl="0">
                        <a:lnSpc>
                          <a:spcPct val="100000"/>
                        </a:lnSpc>
                        <a:spcBef>
                          <a:spcPts val="0"/>
                        </a:spcBef>
                        <a:spcAft>
                          <a:spcPts val="0"/>
                        </a:spcAft>
                      </a:pPr>
                      <a:r>
                        <a:rPr lang="zh-TW" sz="1000" kern="1400">
                          <a:ln>
                            <a:noFill/>
                          </a:ln>
                          <a:solidFill>
                            <a:srgbClr val="020302"/>
                          </a:solidFill>
                          <a:effectLst/>
                          <a:latin typeface="Adobe Clean" panose="020B0503020404020204" pitchFamily="34" charset="0"/>
                        </a:rPr>
                        <a:t>全年無休 /</a:t>
                      </a:r>
                      <a:r>
                        <a:rPr lang="zh-TW" sz="1000" kern="1400" spc="5">
                          <a:ln>
                            <a:noFill/>
                          </a:ln>
                          <a:solidFill>
                            <a:srgbClr val="020302"/>
                          </a:solidFill>
                          <a:effectLst/>
                          <a:latin typeface="Adobe Clean" panose="020B0503020404020204" pitchFamily="34" charset="0"/>
                        </a:rPr>
                        <a:t> </a:t>
                      </a:r>
                    </a:p>
                    <a:p>
                      <a:pPr marL="0" marR="264160" indent="11557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30 分鐘</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76860" indent="103492" algn="ctr" rtl="0">
                        <a:lnSpc>
                          <a:spcPct val="100000"/>
                        </a:lnSpc>
                        <a:spcBef>
                          <a:spcPts val="0"/>
                        </a:spcBef>
                        <a:spcAft>
                          <a:spcPts val="0"/>
                        </a:spcAft>
                      </a:pPr>
                      <a:r>
                        <a:rPr lang="zh-TW" sz="1000" kern="1400">
                          <a:ln>
                            <a:noFill/>
                          </a:ln>
                          <a:solidFill>
                            <a:srgbClr val="020302"/>
                          </a:solidFill>
                          <a:effectLst/>
                          <a:latin typeface="Adobe Clean" panose="020B0503020404020204" pitchFamily="34" charset="0"/>
                        </a:rPr>
                        <a:t>全年無休 /</a:t>
                      </a:r>
                      <a:r>
                        <a:rPr lang="zh-TW" sz="1000" kern="1400" spc="5">
                          <a:ln>
                            <a:noFill/>
                          </a:ln>
                          <a:solidFill>
                            <a:srgbClr val="020302"/>
                          </a:solidFill>
                          <a:effectLst/>
                          <a:latin typeface="Adobe Clean" panose="020B0503020404020204" pitchFamily="34" charset="0"/>
                        </a:rPr>
                        <a:t> </a:t>
                      </a:r>
                    </a:p>
                    <a:p>
                      <a:pPr marL="0" marR="276860" indent="103492"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15 分鐘</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76200" cap="flat" cmpd="sng" algn="ctr">
                      <a:solidFill>
                        <a:srgbClr val="858585"/>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3498911252"/>
                  </a:ext>
                </a:extLst>
              </a:tr>
              <a:tr h="785457">
                <a:tc>
                  <a:txBody>
                    <a:bodyPr/>
                    <a:lstStyle/>
                    <a:p>
                      <a:pPr marL="48260" marR="158115" indent="0" algn="l" rtl="0">
                        <a:lnSpc>
                          <a:spcPct val="88000"/>
                        </a:lnSpc>
                        <a:spcBef>
                          <a:spcPts val="600"/>
                        </a:spcBef>
                        <a:spcAft>
                          <a:spcPts val="0"/>
                        </a:spcAft>
                      </a:pPr>
                      <a:r>
                        <a:rPr lang="zh-TW" sz="1100" b="1" kern="1400">
                          <a:ln>
                            <a:noFill/>
                          </a:ln>
                          <a:solidFill>
                            <a:srgbClr val="000000"/>
                          </a:solidFill>
                          <a:effectLst/>
                          <a:latin typeface="Adobe Clean" panose="020B0503020404020204" pitchFamily="34" charset="0"/>
                        </a:rPr>
                        <a:t>優先順序 2</a:t>
                      </a: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9230" indent="0" algn="l" rtl="0">
                        <a:lnSpc>
                          <a:spcPct val="97000"/>
                        </a:lnSpc>
                        <a:spcBef>
                          <a:spcPts val="600"/>
                        </a:spcBef>
                        <a:spcAft>
                          <a:spcPts val="200"/>
                        </a:spcAft>
                      </a:pPr>
                      <a:r>
                        <a:rPr lang="zh-TW" sz="1200" kern="1400">
                          <a:ln>
                            <a:noFill/>
                          </a:ln>
                          <a:solidFill>
                            <a:srgbClr val="000000"/>
                          </a:solidFill>
                          <a:effectLst/>
                          <a:latin typeface="Adobe Clean Light" panose="020B0303020404020204" pitchFamily="34" charset="0"/>
                        </a:rPr>
                        <a:t>客戶的業務功能發生嚴重的服務降級狀況，或是可能發生資料遺失，或是主要功能受到了影響。</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營業時間 /</a:t>
                      </a:r>
                      <a:r>
                        <a:rPr lang="zh-TW" sz="1000" kern="1400" spc="-200">
                          <a:ln>
                            <a:noFill/>
                          </a:ln>
                          <a:solidFill>
                            <a:srgbClr val="020302"/>
                          </a:solidFill>
                          <a:effectLst/>
                          <a:latin typeface="Adobe Clean" panose="020B0503020404020204" pitchFamily="34" charset="0"/>
                        </a:rPr>
                        <a:t>   </a:t>
                      </a:r>
                    </a:p>
                    <a:p>
                      <a:pPr marL="0" marR="189230" indent="0" algn="ctr" rtl="0">
                        <a:lnSpc>
                          <a:spcPct val="100000"/>
                        </a:lnSpc>
                        <a:spcBef>
                          <a:spcPts val="0"/>
                        </a:spcBef>
                        <a:spcAft>
                          <a:spcPts val="0"/>
                        </a:spcAft>
                      </a:pPr>
                      <a:r>
                        <a:rPr lang="zh-TW" sz="1000" kern="1400">
                          <a:ln>
                            <a:noFill/>
                          </a:ln>
                          <a:solidFill>
                            <a:srgbClr val="020302"/>
                          </a:solidFill>
                          <a:effectLst/>
                          <a:latin typeface="Adobe Clean" panose="020B0503020404020204" pitchFamily="34" charset="0"/>
                        </a:rPr>
                        <a:t>4</a:t>
                      </a:r>
                      <a:r>
                        <a:rPr lang="zh-TW" sz="1000" kern="1400" spc="-95">
                          <a:ln>
                            <a:noFill/>
                          </a:ln>
                          <a:solidFill>
                            <a:srgbClr val="020302"/>
                          </a:solidFill>
                          <a:effectLst/>
                          <a:latin typeface="Adobe Clean" panose="020B0503020404020204" pitchFamily="34" charset="0"/>
                        </a:rPr>
                        <a:t> </a:t>
                      </a:r>
                      <a:r>
                        <a:rPr lang="zh-TW" sz="1000" kern="1400">
                          <a:ln>
                            <a:noFill/>
                          </a:ln>
                          <a:solidFill>
                            <a:srgbClr val="020302"/>
                          </a:solidFill>
                          <a:effectLst/>
                          <a:latin typeface="Adobe Clean" panose="020B0503020404020204" pitchFamily="34" charset="0"/>
                        </a:rPr>
                        <a:t>小時</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230"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營業時間 /</a:t>
                      </a:r>
                      <a:r>
                        <a:rPr lang="zh-TW" sz="1000" kern="1400" spc="-200">
                          <a:ln>
                            <a:noFill/>
                          </a:ln>
                          <a:solidFill>
                            <a:srgbClr val="020302"/>
                          </a:solidFill>
                          <a:effectLst/>
                          <a:latin typeface="Adobe Clean" panose="020B0503020404020204" pitchFamily="34" charset="0"/>
                        </a:rPr>
                        <a:t> </a:t>
                      </a:r>
                    </a:p>
                    <a:p>
                      <a:pPr marL="0" marR="189230"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2</a:t>
                      </a:r>
                      <a:r>
                        <a:rPr lang="zh-TW" sz="1000" kern="1400" spc="-115">
                          <a:ln>
                            <a:noFill/>
                          </a:ln>
                          <a:solidFill>
                            <a:srgbClr val="020302"/>
                          </a:solidFill>
                          <a:effectLst/>
                          <a:latin typeface="Adobe Clean" panose="020B0503020404020204" pitchFamily="34" charset="0"/>
                        </a:rPr>
                        <a:t> </a:t>
                      </a:r>
                      <a:r>
                        <a:rPr lang="zh-TW" sz="1000" kern="1400" spc="-15">
                          <a:ln>
                            <a:noFill/>
                          </a:ln>
                          <a:solidFill>
                            <a:srgbClr val="020302"/>
                          </a:solidFill>
                          <a:effectLst/>
                          <a:latin typeface="Adobe Clean" panose="020B0503020404020204" pitchFamily="34" charset="0"/>
                        </a:rPr>
                        <a:t>小時</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8930" indent="0" algn="ctr" rtl="0">
                        <a:lnSpc>
                          <a:spcPct val="100000"/>
                        </a:lnSpc>
                        <a:spcBef>
                          <a:spcPts val="0"/>
                        </a:spcBef>
                        <a:spcAft>
                          <a:spcPts val="0"/>
                        </a:spcAft>
                      </a:pPr>
                      <a:r>
                        <a:rPr lang="zh-TW" sz="1000" kern="1400">
                          <a:ln>
                            <a:noFill/>
                          </a:ln>
                          <a:solidFill>
                            <a:srgbClr val="020302"/>
                          </a:solidFill>
                          <a:effectLst/>
                          <a:latin typeface="Adobe Clean" panose="020B0503020404020204" pitchFamily="34" charset="0"/>
                        </a:rPr>
                        <a:t>24x5 / </a:t>
                      </a:r>
                    </a:p>
                    <a:p>
                      <a:pPr marL="0" marR="328930" indent="0"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spc="-30">
                          <a:ln>
                            <a:noFill/>
                          </a:ln>
                          <a:solidFill>
                            <a:srgbClr val="020302"/>
                          </a:solidFill>
                          <a:effectLst/>
                          <a:latin typeface="Adobe Clean" panose="020B0503020404020204" pitchFamily="34" charset="0"/>
                        </a:rPr>
                        <a:t>1</a:t>
                      </a:r>
                      <a:r>
                        <a:rPr lang="zh-TW" sz="1000" kern="1400" spc="-85">
                          <a:ln>
                            <a:noFill/>
                          </a:ln>
                          <a:solidFill>
                            <a:srgbClr val="020302"/>
                          </a:solidFill>
                          <a:effectLst/>
                          <a:latin typeface="Adobe Clean" panose="020B0503020404020204" pitchFamily="34" charset="0"/>
                        </a:rPr>
                        <a:t> </a:t>
                      </a:r>
                      <a:r>
                        <a:rPr lang="zh-TW" sz="1000" kern="1400" spc="-30">
                          <a:ln>
                            <a:noFill/>
                          </a:ln>
                          <a:solidFill>
                            <a:srgbClr val="020302"/>
                          </a:solidFill>
                          <a:effectLst/>
                          <a:latin typeface="Adobe Clean" panose="020B0503020404020204" pitchFamily="34" charset="0"/>
                        </a:rPr>
                        <a:t>小時</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64795"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24x5 </a:t>
                      </a:r>
                      <a:r>
                        <a:rPr lang="zh-TW" sz="1000" kern="1400" spc="-10">
                          <a:ln>
                            <a:noFill/>
                          </a:ln>
                          <a:solidFill>
                            <a:srgbClr val="020302"/>
                          </a:solidFill>
                          <a:effectLst/>
                          <a:latin typeface="Adobe Clean" panose="020B0503020404020204" pitchFamily="34" charset="0"/>
                        </a:rPr>
                        <a:t>/</a:t>
                      </a:r>
                      <a:r>
                        <a:rPr lang="zh-TW" sz="1000" kern="1400" spc="-5">
                          <a:ln>
                            <a:noFill/>
                          </a:ln>
                          <a:solidFill>
                            <a:srgbClr val="020302"/>
                          </a:solidFill>
                          <a:effectLst/>
                          <a:latin typeface="Adobe Clean" panose="020B0503020404020204" pitchFamily="34" charset="0"/>
                        </a:rPr>
                        <a:t> </a:t>
                      </a:r>
                    </a:p>
                    <a:p>
                      <a:pPr marL="0" marR="264795"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30 分鐘</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133875485"/>
                  </a:ext>
                </a:extLst>
              </a:tr>
              <a:tr h="781202">
                <a:tc>
                  <a:txBody>
                    <a:bodyPr/>
                    <a:lstStyle/>
                    <a:p>
                      <a:pPr marL="47625" marR="0" indent="-2540" algn="l" rtl="0">
                        <a:lnSpc>
                          <a:spcPct val="88000"/>
                        </a:lnSpc>
                        <a:spcBef>
                          <a:spcPts val="600"/>
                        </a:spcBef>
                        <a:spcAft>
                          <a:spcPts val="0"/>
                        </a:spcAft>
                      </a:pPr>
                      <a:r>
                        <a:rPr lang="zh-TW" sz="1100" b="1" kern="1400">
                          <a:ln>
                            <a:noFill/>
                          </a:ln>
                          <a:solidFill>
                            <a:srgbClr val="000000"/>
                          </a:solidFill>
                          <a:effectLst/>
                          <a:latin typeface="Adobe Clean" panose="020B0503020404020204" pitchFamily="34" charset="0"/>
                        </a:rPr>
                        <a:t>優先順序 3</a:t>
                      </a: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188595" indent="0" algn="l" rtl="0">
                        <a:lnSpc>
                          <a:spcPct val="97000"/>
                        </a:lnSpc>
                        <a:spcBef>
                          <a:spcPts val="600"/>
                        </a:spcBef>
                        <a:spcAft>
                          <a:spcPts val="200"/>
                        </a:spcAft>
                      </a:pPr>
                      <a:r>
                        <a:rPr lang="zh-TW" sz="1200" kern="1400">
                          <a:ln>
                            <a:noFill/>
                          </a:ln>
                          <a:solidFill>
                            <a:srgbClr val="000000"/>
                          </a:solidFill>
                          <a:effectLst/>
                          <a:latin typeface="Adobe Clean Light" panose="020B0303020404020204" pitchFamily="34" charset="0"/>
                        </a:rPr>
                        <a:t>客戶的業務功能發生了輕微服務降級狀況 (或沒有降級)，但有解決/變通方法讓業務功能得以繼續正常運作。</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8595"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營業時間 / </a:t>
                      </a:r>
                    </a:p>
                    <a:p>
                      <a:pPr marL="0" marR="188595" indent="0"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spc="-15">
                          <a:ln>
                            <a:noFill/>
                          </a:ln>
                          <a:solidFill>
                            <a:srgbClr val="020302"/>
                          </a:solidFill>
                          <a:effectLst/>
                          <a:latin typeface="Adobe Clean" panose="020B0503020404020204" pitchFamily="34" charset="0"/>
                        </a:rPr>
                        <a:t>6</a:t>
                      </a:r>
                      <a:r>
                        <a:rPr lang="zh-TW" sz="1000" kern="1400" spc="-115">
                          <a:ln>
                            <a:noFill/>
                          </a:ln>
                          <a:solidFill>
                            <a:srgbClr val="020302"/>
                          </a:solidFill>
                          <a:effectLst/>
                          <a:latin typeface="Adobe Clean" panose="020B0503020404020204" pitchFamily="34" charset="0"/>
                        </a:rPr>
                        <a:t> </a:t>
                      </a:r>
                      <a:r>
                        <a:rPr lang="zh-TW" sz="1000" kern="1400" spc="-15">
                          <a:ln>
                            <a:noFill/>
                          </a:ln>
                          <a:solidFill>
                            <a:srgbClr val="020302"/>
                          </a:solidFill>
                          <a:effectLst/>
                          <a:latin typeface="Adobe Clean" panose="020B0503020404020204" pitchFamily="34" charset="0"/>
                        </a:rPr>
                        <a:t>小時</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營業時間 / </a:t>
                      </a:r>
                    </a:p>
                    <a:p>
                      <a:pPr marL="0" marR="189865" indent="0"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a:ln>
                            <a:noFill/>
                          </a:ln>
                          <a:solidFill>
                            <a:srgbClr val="020302"/>
                          </a:solidFill>
                          <a:effectLst/>
                          <a:latin typeface="Adobe Clean" panose="020B0503020404020204" pitchFamily="34" charset="0"/>
                        </a:rPr>
                        <a:t>4</a:t>
                      </a:r>
                      <a:r>
                        <a:rPr lang="zh-TW" sz="1000" kern="1400" spc="-95">
                          <a:ln>
                            <a:noFill/>
                          </a:ln>
                          <a:solidFill>
                            <a:srgbClr val="020302"/>
                          </a:solidFill>
                          <a:effectLst/>
                          <a:latin typeface="Adobe Clean" panose="020B0503020404020204" pitchFamily="34" charset="0"/>
                        </a:rPr>
                        <a:t> </a:t>
                      </a:r>
                      <a:r>
                        <a:rPr lang="zh-TW" sz="1000" kern="1400">
                          <a:ln>
                            <a:noFill/>
                          </a:ln>
                          <a:solidFill>
                            <a:srgbClr val="020302"/>
                          </a:solidFill>
                          <a:effectLst/>
                          <a:latin typeface="Adobe Clean" panose="020B0503020404020204" pitchFamily="34" charset="0"/>
                        </a:rPr>
                        <a:t>小時</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189865"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營業時間 / </a:t>
                      </a:r>
                    </a:p>
                    <a:p>
                      <a:pPr marL="0" marR="189865" indent="0"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spc="-15">
                          <a:ln>
                            <a:noFill/>
                          </a:ln>
                          <a:solidFill>
                            <a:srgbClr val="020302"/>
                          </a:solidFill>
                          <a:effectLst/>
                          <a:latin typeface="Adobe Clean" panose="020B0503020404020204" pitchFamily="34" charset="0"/>
                        </a:rPr>
                        <a:t>2</a:t>
                      </a:r>
                      <a:r>
                        <a:rPr lang="zh-TW" sz="1000" kern="1400" spc="-115">
                          <a:ln>
                            <a:noFill/>
                          </a:ln>
                          <a:solidFill>
                            <a:srgbClr val="020302"/>
                          </a:solidFill>
                          <a:effectLst/>
                          <a:latin typeface="Adobe Clean" panose="020B0503020404020204" pitchFamily="34" charset="0"/>
                        </a:rPr>
                        <a:t> </a:t>
                      </a:r>
                      <a:r>
                        <a:rPr lang="zh-TW" sz="1000" kern="1400" spc="-15">
                          <a:ln>
                            <a:noFill/>
                          </a:ln>
                          <a:solidFill>
                            <a:srgbClr val="020302"/>
                          </a:solidFill>
                          <a:effectLst/>
                          <a:latin typeface="Adobe Clean" panose="020B0503020404020204" pitchFamily="34" charset="0"/>
                        </a:rPr>
                        <a:t>小時</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329565" indent="0" algn="ctr" rtl="0">
                        <a:lnSpc>
                          <a:spcPct val="100000"/>
                        </a:lnSpc>
                        <a:spcBef>
                          <a:spcPts val="0"/>
                        </a:spcBef>
                        <a:spcAft>
                          <a:spcPts val="0"/>
                        </a:spcAft>
                      </a:pPr>
                      <a:r>
                        <a:rPr lang="zh-TW" sz="1000" kern="1400">
                          <a:ln>
                            <a:noFill/>
                          </a:ln>
                          <a:solidFill>
                            <a:srgbClr val="020302"/>
                          </a:solidFill>
                          <a:effectLst/>
                          <a:latin typeface="Adobe Clean" panose="020B0503020404020204" pitchFamily="34" charset="0"/>
                        </a:rPr>
                        <a:t>24x5 / </a:t>
                      </a:r>
                    </a:p>
                    <a:p>
                      <a:pPr marL="0" marR="329565" indent="0"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spc="-30">
                          <a:ln>
                            <a:noFill/>
                          </a:ln>
                          <a:solidFill>
                            <a:srgbClr val="020302"/>
                          </a:solidFill>
                          <a:effectLst/>
                          <a:latin typeface="Adobe Clean" panose="020B0503020404020204" pitchFamily="34" charset="0"/>
                        </a:rPr>
                        <a:t>1</a:t>
                      </a:r>
                      <a:r>
                        <a:rPr lang="zh-TW" sz="1000" kern="1400" spc="-85">
                          <a:ln>
                            <a:noFill/>
                          </a:ln>
                          <a:solidFill>
                            <a:srgbClr val="020302"/>
                          </a:solidFill>
                          <a:effectLst/>
                          <a:latin typeface="Adobe Clean" panose="020B0503020404020204" pitchFamily="34" charset="0"/>
                        </a:rPr>
                        <a:t>  </a:t>
                      </a:r>
                      <a:r>
                        <a:rPr lang="zh-TW" sz="1000" kern="1400" spc="-30">
                          <a:ln>
                            <a:noFill/>
                          </a:ln>
                          <a:solidFill>
                            <a:srgbClr val="020302"/>
                          </a:solidFill>
                          <a:effectLst/>
                          <a:latin typeface="Adobe Clean" panose="020B0503020404020204" pitchFamily="34" charset="0"/>
                        </a:rPr>
                        <a:t>小時</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1540675147"/>
                  </a:ext>
                </a:extLst>
              </a:tr>
              <a:tr h="724637">
                <a:tc>
                  <a:txBody>
                    <a:bodyPr/>
                    <a:lstStyle/>
                    <a:p>
                      <a:pPr marL="46990" marR="0" indent="0" algn="l" rtl="0">
                        <a:lnSpc>
                          <a:spcPct val="119000"/>
                        </a:lnSpc>
                        <a:spcBef>
                          <a:spcPts val="600"/>
                        </a:spcBef>
                        <a:spcAft>
                          <a:spcPts val="0"/>
                        </a:spcAft>
                      </a:pPr>
                      <a:r>
                        <a:rPr lang="zh-TW" sz="1100" b="1" kern="1400">
                          <a:ln>
                            <a:noFill/>
                          </a:ln>
                          <a:solidFill>
                            <a:srgbClr val="000000"/>
                          </a:solidFill>
                          <a:effectLst/>
                          <a:latin typeface="Adobe Clean" panose="020B0503020404020204" pitchFamily="34" charset="0"/>
                        </a:rPr>
                        <a:t>優先順序 4</a:t>
                      </a:r>
                      <a:b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108000" marR="212725" indent="0" algn="l" rtl="0">
                        <a:lnSpc>
                          <a:spcPct val="97000"/>
                        </a:lnSpc>
                        <a:spcBef>
                          <a:spcPts val="600"/>
                        </a:spcBef>
                        <a:spcAft>
                          <a:spcPts val="200"/>
                        </a:spcAft>
                      </a:pPr>
                      <a:r>
                        <a:rPr lang="zh-TW" sz="1200" kern="1400">
                          <a:ln>
                            <a:noFill/>
                          </a:ln>
                          <a:solidFill>
                            <a:srgbClr val="000000"/>
                          </a:solidFill>
                          <a:effectLst/>
                          <a:latin typeface="Adobe Clean Light" panose="020B0303020404020204" pitchFamily="34" charset="0"/>
                        </a:rPr>
                        <a:t>有關目前產品功能或增強要求的一般性問題。</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12725"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營業日 /</a:t>
                      </a:r>
                    </a:p>
                    <a:p>
                      <a:pPr marL="0" marR="212725"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 </a:t>
                      </a:r>
                      <a:r>
                        <a:rPr lang="zh-TW" sz="1000" kern="1400" spc="-200">
                          <a:ln>
                            <a:noFill/>
                          </a:ln>
                          <a:solidFill>
                            <a:srgbClr val="020302"/>
                          </a:solidFill>
                          <a:effectLst/>
                          <a:latin typeface="Adobe Clean" panose="020B0503020404020204" pitchFamily="34" charset="0"/>
                        </a:rPr>
                        <a:t> </a:t>
                      </a:r>
                      <a:r>
                        <a:rPr lang="zh-TW" sz="1000" kern="1400" spc="-10">
                          <a:ln>
                            <a:noFill/>
                          </a:ln>
                          <a:solidFill>
                            <a:srgbClr val="020302"/>
                          </a:solidFill>
                          <a:effectLst/>
                          <a:latin typeface="Adobe Clean" panose="020B0503020404020204" pitchFamily="34" charset="0"/>
                        </a:rPr>
                        <a:t>3</a:t>
                      </a:r>
                      <a:r>
                        <a:rPr lang="zh-TW" sz="1000" kern="1400" spc="-85">
                          <a:ln>
                            <a:noFill/>
                          </a:ln>
                          <a:solidFill>
                            <a:srgbClr val="020302"/>
                          </a:solidFill>
                          <a:effectLst/>
                          <a:latin typeface="Adobe Clean" panose="020B0503020404020204" pitchFamily="34" charset="0"/>
                        </a:rPr>
                        <a:t> </a:t>
                      </a:r>
                      <a:r>
                        <a:rPr lang="zh-TW" sz="1000" kern="1400" spc="-10">
                          <a:ln>
                            <a:noFill/>
                          </a:ln>
                          <a:solidFill>
                            <a:srgbClr val="020302"/>
                          </a:solidFill>
                          <a:effectLst/>
                          <a:latin typeface="Adobe Clean" panose="020B0503020404020204" pitchFamily="34" charset="0"/>
                        </a:rPr>
                        <a:t>日</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0505"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營業日 / </a:t>
                      </a:r>
                    </a:p>
                    <a:p>
                      <a:pPr marL="0" marR="230505" indent="0"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spc="-15">
                          <a:ln>
                            <a:noFill/>
                          </a:ln>
                          <a:solidFill>
                            <a:srgbClr val="020302"/>
                          </a:solidFill>
                          <a:effectLst/>
                          <a:latin typeface="Adobe Clean" panose="020B0503020404020204" pitchFamily="34" charset="0"/>
                        </a:rPr>
                        <a:t>1</a:t>
                      </a:r>
                      <a:r>
                        <a:rPr lang="zh-TW" sz="1000" kern="1400" spc="-80">
                          <a:ln>
                            <a:noFill/>
                          </a:ln>
                          <a:solidFill>
                            <a:srgbClr val="020302"/>
                          </a:solidFill>
                          <a:effectLst/>
                          <a:latin typeface="Adobe Clean" panose="020B0503020404020204" pitchFamily="34" charset="0"/>
                        </a:rPr>
                        <a:t> </a:t>
                      </a:r>
                      <a:r>
                        <a:rPr lang="zh-TW" sz="1000" kern="1400" spc="-10">
                          <a:ln>
                            <a:noFill/>
                          </a:ln>
                          <a:solidFill>
                            <a:srgbClr val="020302"/>
                          </a:solidFill>
                          <a:effectLst/>
                          <a:latin typeface="Adobe Clean" panose="020B0503020404020204" pitchFamily="34" charset="0"/>
                        </a:rPr>
                        <a:t>日</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營業日 / </a:t>
                      </a:r>
                    </a:p>
                    <a:p>
                      <a:pPr marL="0" marR="231140" indent="0"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spc="-15">
                          <a:ln>
                            <a:noFill/>
                          </a:ln>
                          <a:solidFill>
                            <a:srgbClr val="020302"/>
                          </a:solidFill>
                          <a:effectLst/>
                          <a:latin typeface="Adobe Clean" panose="020B0503020404020204" pitchFamily="34" charset="0"/>
                        </a:rPr>
                        <a:t>1</a:t>
                      </a:r>
                      <a:r>
                        <a:rPr lang="zh-TW" sz="1000" kern="1400" spc="-80">
                          <a:ln>
                            <a:noFill/>
                          </a:ln>
                          <a:solidFill>
                            <a:srgbClr val="020302"/>
                          </a:solidFill>
                          <a:effectLst/>
                          <a:latin typeface="Adobe Clean" panose="020B0503020404020204" pitchFamily="34" charset="0"/>
                        </a:rPr>
                        <a:t> </a:t>
                      </a:r>
                      <a:r>
                        <a:rPr lang="zh-TW" sz="1000" kern="1400" spc="-10">
                          <a:ln>
                            <a:noFill/>
                          </a:ln>
                          <a:solidFill>
                            <a:srgbClr val="020302"/>
                          </a:solidFill>
                          <a:effectLst/>
                          <a:latin typeface="Adobe Clean" panose="020B0503020404020204" pitchFamily="34" charset="0"/>
                        </a:rPr>
                        <a:t>日</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tc>
                  <a:txBody>
                    <a:bodyPr/>
                    <a:lstStyle/>
                    <a:p>
                      <a:pPr marL="0" marR="231140" indent="0" algn="ctr" rtl="0">
                        <a:lnSpc>
                          <a:spcPct val="100000"/>
                        </a:lnSpc>
                        <a:spcBef>
                          <a:spcPts val="0"/>
                        </a:spcBef>
                        <a:spcAft>
                          <a:spcPts val="0"/>
                        </a:spcAft>
                      </a:pPr>
                      <a:r>
                        <a:rPr lang="zh-TW" sz="1000" kern="1400" spc="-15">
                          <a:ln>
                            <a:noFill/>
                          </a:ln>
                          <a:solidFill>
                            <a:srgbClr val="020302"/>
                          </a:solidFill>
                          <a:effectLst/>
                          <a:latin typeface="Adobe Clean" panose="020B0503020404020204" pitchFamily="34" charset="0"/>
                        </a:rPr>
                        <a:t>營業日 / </a:t>
                      </a:r>
                    </a:p>
                    <a:p>
                      <a:pPr marL="0" marR="231140" indent="0" algn="ctr" rtl="0">
                        <a:lnSpc>
                          <a:spcPct val="100000"/>
                        </a:lnSpc>
                        <a:spcBef>
                          <a:spcPts val="0"/>
                        </a:spcBef>
                        <a:spcAft>
                          <a:spcPts val="0"/>
                        </a:spcAft>
                      </a:pPr>
                      <a:r>
                        <a:rPr lang="zh-TW" sz="1000" kern="1400" spc="-200">
                          <a:ln>
                            <a:noFill/>
                          </a:ln>
                          <a:solidFill>
                            <a:srgbClr val="020302"/>
                          </a:solidFill>
                          <a:effectLst/>
                          <a:latin typeface="Adobe Clean" panose="020B0503020404020204" pitchFamily="34" charset="0"/>
                        </a:rPr>
                        <a:t> </a:t>
                      </a:r>
                      <a:r>
                        <a:rPr lang="zh-TW" sz="1000" kern="1400" spc="-15">
                          <a:ln>
                            <a:noFill/>
                          </a:ln>
                          <a:solidFill>
                            <a:srgbClr val="020302"/>
                          </a:solidFill>
                          <a:effectLst/>
                          <a:latin typeface="Adobe Clean" panose="020B0503020404020204" pitchFamily="34" charset="0"/>
                        </a:rPr>
                        <a:t>1</a:t>
                      </a:r>
                      <a:r>
                        <a:rPr lang="zh-TW" sz="1000" kern="1400" spc="-80">
                          <a:ln>
                            <a:noFill/>
                          </a:ln>
                          <a:solidFill>
                            <a:srgbClr val="020302"/>
                          </a:solidFill>
                          <a:effectLst/>
                          <a:latin typeface="Adobe Clean" panose="020B0503020404020204" pitchFamily="34" charset="0"/>
                        </a:rPr>
                        <a:t> </a:t>
                      </a:r>
                      <a:r>
                        <a:rPr lang="zh-TW" sz="1000" kern="1400" spc="-10">
                          <a:ln>
                            <a:noFill/>
                          </a:ln>
                          <a:solidFill>
                            <a:srgbClr val="020302"/>
                          </a:solidFill>
                          <a:effectLst/>
                          <a:latin typeface="Adobe Clean" panose="020B0503020404020204" pitchFamily="34" charset="0"/>
                        </a:rPr>
                        <a:t>日</a:t>
                      </a:r>
                      <a:endParaRPr lang="en-US" sz="1100" kern="1400">
                        <a:ln>
                          <a:noFill/>
                        </a:ln>
                        <a:solidFill>
                          <a:srgbClr val="000000"/>
                        </a:solidFill>
                        <a:effectLst/>
                        <a:latin typeface="Adobe Clean Light" panose="020B0303020404020204" pitchFamily="34" charset="0"/>
                      </a:endParaRPr>
                    </a:p>
                  </a:txBody>
                  <a:tcPr marL="0" marR="0" marT="0" marB="0" anchor="ctr">
                    <a:lnL w="12700" cap="flat" cmpd="sng" algn="ctr">
                      <a:solidFill>
                        <a:srgbClr val="B7B8B8"/>
                      </a:solidFill>
                      <a:prstDash val="solid"/>
                      <a:round/>
                      <a:headEnd type="none" w="med" len="med"/>
                      <a:tailEnd type="none" w="med" len="med"/>
                    </a:lnL>
                    <a:lnR w="12700" cap="flat" cmpd="sng" algn="ctr">
                      <a:solidFill>
                        <a:srgbClr val="B7B8B8"/>
                      </a:solidFill>
                      <a:prstDash val="solid"/>
                      <a:round/>
                      <a:headEnd type="none" w="med" len="med"/>
                      <a:tailEnd type="none" w="med" len="med"/>
                    </a:lnR>
                    <a:lnT w="12700" cap="flat" cmpd="sng" algn="ctr">
                      <a:solidFill>
                        <a:srgbClr val="B7B8B8"/>
                      </a:solidFill>
                      <a:prstDash val="solid"/>
                      <a:round/>
                      <a:headEnd type="none" w="med" len="med"/>
                      <a:tailEnd type="none" w="med" len="med"/>
                    </a:lnT>
                    <a:lnB w="12700" cap="flat" cmpd="sng" algn="ctr">
                      <a:solidFill>
                        <a:srgbClr val="B7B8B8"/>
                      </a:solidFill>
                      <a:prstDash val="solid"/>
                      <a:round/>
                      <a:headEnd type="none" w="med" len="med"/>
                      <a:tailEnd type="none" w="med" len="med"/>
                    </a:lnB>
                  </a:tcPr>
                </a:tc>
                <a:extLst>
                  <a:ext uri="{0D108BD9-81ED-4DB2-BD59-A6C34878D82A}">
                    <a16:rowId xmlns:a16="http://schemas.microsoft.com/office/drawing/2014/main" val="2064283771"/>
                  </a:ext>
                </a:extLst>
              </a:tr>
            </a:tbl>
          </a:graphicData>
        </a:graphic>
      </p:graphicFrame>
    </p:spTree>
    <p:extLst>
      <p:ext uri="{BB962C8B-B14F-4D97-AF65-F5344CB8AC3E}">
        <p14:creationId xmlns:p14="http://schemas.microsoft.com/office/powerpoint/2010/main" val="155425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69DB-D556-4408-9A33-202C625C546F}"/>
              </a:ext>
            </a:extLst>
          </p:cNvPr>
          <p:cNvSpPr>
            <a:spLocks noGrp="1"/>
          </p:cNvSpPr>
          <p:nvPr>
            <p:ph type="title"/>
          </p:nvPr>
        </p:nvSpPr>
        <p:spPr>
          <a:xfrm>
            <a:off x="310896" y="312661"/>
            <a:ext cx="11512930" cy="646189"/>
          </a:xfrm>
        </p:spPr>
        <p:txBody>
          <a:bodyPr/>
          <a:lstStyle/>
          <a:p>
            <a:r>
              <a:rPr lang="zh-TW">
                <a:latin typeface="+mj-lt"/>
              </a:rPr>
              <a:t>Adobe Analytics：</a:t>
            </a:r>
            <a:r>
              <a:rPr lang="zh-TW">
                <a:solidFill>
                  <a:schemeClr val="tx1"/>
                </a:solidFill>
                <a:latin typeface="+mj-lt"/>
              </a:rPr>
              <a:t>領先業界的解決方案，用於收集、組織、分析及報告您客戶所做的每件事。</a:t>
            </a:r>
            <a:endParaRPr lang="en-US">
              <a:latin typeface="+mj-lt"/>
            </a:endParaRPr>
          </a:p>
        </p:txBody>
      </p:sp>
      <p:grpSp>
        <p:nvGrpSpPr>
          <p:cNvPr id="4" name="Group 3">
            <a:extLst>
              <a:ext uri="{FF2B5EF4-FFF2-40B4-BE49-F238E27FC236}">
                <a16:creationId xmlns:a16="http://schemas.microsoft.com/office/drawing/2014/main" id="{C082E0C3-68B5-43FF-93F8-8A9BF085D682}"/>
              </a:ext>
            </a:extLst>
          </p:cNvPr>
          <p:cNvGrpSpPr/>
          <p:nvPr/>
        </p:nvGrpSpPr>
        <p:grpSpPr>
          <a:xfrm>
            <a:off x="340538" y="1712621"/>
            <a:ext cx="3679201" cy="2270904"/>
            <a:chOff x="340538" y="1413856"/>
            <a:chExt cx="3679201" cy="2270904"/>
          </a:xfrm>
        </p:grpSpPr>
        <p:sp>
          <p:nvSpPr>
            <p:cNvPr id="11" name="Rectangle 10">
              <a:extLst>
                <a:ext uri="{FF2B5EF4-FFF2-40B4-BE49-F238E27FC236}">
                  <a16:creationId xmlns:a16="http://schemas.microsoft.com/office/drawing/2014/main" id="{D72CD397-1CC0-43C2-B66B-C87B4DC3D5C1}"/>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5" name="Group 14">
              <a:extLst>
                <a:ext uri="{FF2B5EF4-FFF2-40B4-BE49-F238E27FC236}">
                  <a16:creationId xmlns:a16="http://schemas.microsoft.com/office/drawing/2014/main" id="{C0E44011-39AC-4EE8-B03B-D13E72633BBF}"/>
                </a:ext>
              </a:extLst>
            </p:cNvPr>
            <p:cNvGrpSpPr/>
            <p:nvPr/>
          </p:nvGrpSpPr>
          <p:grpSpPr>
            <a:xfrm>
              <a:off x="435912" y="1515316"/>
              <a:ext cx="3479879" cy="403039"/>
              <a:chOff x="3998029" y="1895754"/>
              <a:chExt cx="1002596" cy="2664807"/>
            </a:xfrm>
          </p:grpSpPr>
          <p:sp>
            <p:nvSpPr>
              <p:cNvPr id="24" name="Rectangle: Rounded Corners 23">
                <a:extLst>
                  <a:ext uri="{FF2B5EF4-FFF2-40B4-BE49-F238E27FC236}">
                    <a16:creationId xmlns:a16="http://schemas.microsoft.com/office/drawing/2014/main" id="{17F24E29-E22B-46E1-B403-A6598D19C24F}"/>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25" name="Rectangle: Rounded Corners 24">
                <a:extLst>
                  <a:ext uri="{FF2B5EF4-FFF2-40B4-BE49-F238E27FC236}">
                    <a16:creationId xmlns:a16="http://schemas.microsoft.com/office/drawing/2014/main" id="{4431D5F3-57ED-4FDD-91A4-5C73486E4B12}"/>
                  </a:ext>
                </a:extLst>
              </p:cNvPr>
              <p:cNvSpPr/>
              <p:nvPr/>
            </p:nvSpPr>
            <p:spPr>
              <a:xfrm>
                <a:off x="3998029" y="1895754"/>
                <a:ext cx="1002596"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600" kern="0">
                    <a:solidFill>
                      <a:srgbClr val="FFFFFF"/>
                    </a:solidFill>
                    <a:latin typeface="Adobe Clean ExtraBold"/>
                  </a:rPr>
                  <a:t>成果的見解</a:t>
                </a:r>
              </a:p>
            </p:txBody>
          </p:sp>
        </p:grpSp>
        <p:sp>
          <p:nvSpPr>
            <p:cNvPr id="91" name="TextBox 90">
              <a:extLst>
                <a:ext uri="{FF2B5EF4-FFF2-40B4-BE49-F238E27FC236}">
                  <a16:creationId xmlns:a16="http://schemas.microsoft.com/office/drawing/2014/main" id="{8E66B8AE-F73C-4348-A5A9-DC73DC2AB452}"/>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a:t>企業用戶和高階決策者現在可以在行動裝置上輕鬆快速地存取見解，並立即取得互動式查詢的答案。</a:t>
              </a:r>
            </a:p>
          </p:txBody>
        </p:sp>
      </p:grpSp>
      <p:grpSp>
        <p:nvGrpSpPr>
          <p:cNvPr id="92" name="Group 91">
            <a:extLst>
              <a:ext uri="{FF2B5EF4-FFF2-40B4-BE49-F238E27FC236}">
                <a16:creationId xmlns:a16="http://schemas.microsoft.com/office/drawing/2014/main" id="{01BAF1E3-90CB-45F2-A17B-902D4A649D7F}"/>
              </a:ext>
            </a:extLst>
          </p:cNvPr>
          <p:cNvGrpSpPr/>
          <p:nvPr/>
        </p:nvGrpSpPr>
        <p:grpSpPr>
          <a:xfrm>
            <a:off x="4260688" y="1712621"/>
            <a:ext cx="3679201" cy="2270904"/>
            <a:chOff x="340538" y="1413856"/>
            <a:chExt cx="3679201" cy="2270904"/>
          </a:xfrm>
        </p:grpSpPr>
        <p:sp>
          <p:nvSpPr>
            <p:cNvPr id="93" name="Rectangle 92">
              <a:extLst>
                <a:ext uri="{FF2B5EF4-FFF2-40B4-BE49-F238E27FC236}">
                  <a16:creationId xmlns:a16="http://schemas.microsoft.com/office/drawing/2014/main" id="{67A244EC-A96C-498D-9E8F-D33564D72356}"/>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94" name="Group 93">
              <a:extLst>
                <a:ext uri="{FF2B5EF4-FFF2-40B4-BE49-F238E27FC236}">
                  <a16:creationId xmlns:a16="http://schemas.microsoft.com/office/drawing/2014/main" id="{2239A458-8737-47D2-9B7E-2D7F8CD0DA91}"/>
                </a:ext>
              </a:extLst>
            </p:cNvPr>
            <p:cNvGrpSpPr/>
            <p:nvPr/>
          </p:nvGrpSpPr>
          <p:grpSpPr>
            <a:xfrm>
              <a:off x="444487" y="1515316"/>
              <a:ext cx="3471302" cy="403039"/>
              <a:chOff x="4000500" y="1895754"/>
              <a:chExt cx="1000125" cy="2664807"/>
            </a:xfrm>
          </p:grpSpPr>
          <p:sp>
            <p:nvSpPr>
              <p:cNvPr id="98" name="Rectangle: Rounded Corners 97">
                <a:extLst>
                  <a:ext uri="{FF2B5EF4-FFF2-40B4-BE49-F238E27FC236}">
                    <a16:creationId xmlns:a16="http://schemas.microsoft.com/office/drawing/2014/main" id="{06B55D9D-9BEF-4E01-AAA7-F5C9131E1542}"/>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99" name="Rectangle: Rounded Corners 98">
                <a:extLst>
                  <a:ext uri="{FF2B5EF4-FFF2-40B4-BE49-F238E27FC236}">
                    <a16:creationId xmlns:a16="http://schemas.microsoft.com/office/drawing/2014/main" id="{48E70D28-A8E5-4572-82D3-086719FE9C3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600" kern="0">
                    <a:solidFill>
                      <a:srgbClr val="FFFFFF"/>
                    </a:solidFill>
                    <a:latin typeface="Adobe Clean ExtraBold"/>
                  </a:rPr>
                  <a:t>新的演算法歸因模型</a:t>
                </a:r>
              </a:p>
            </p:txBody>
          </p:sp>
        </p:grpSp>
        <p:sp>
          <p:nvSpPr>
            <p:cNvPr id="95" name="TextBox 94">
              <a:extLst>
                <a:ext uri="{FF2B5EF4-FFF2-40B4-BE49-F238E27FC236}">
                  <a16:creationId xmlns:a16="http://schemas.microsoft.com/office/drawing/2014/main" id="{5758D4FC-F6CB-496E-93D0-F78FBF61B60B}"/>
                </a:ext>
              </a:extLst>
            </p:cNvPr>
            <p:cNvSpPr txBox="1"/>
            <p:nvPr/>
          </p:nvSpPr>
          <p:spPr>
            <a:xfrm>
              <a:off x="486414" y="2600219"/>
              <a:ext cx="33874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a:t>用戶現在可以在付費、無償和自有媒體之間更精準地評估其行銷投資。</a:t>
              </a:r>
            </a:p>
          </p:txBody>
        </p:sp>
      </p:grpSp>
      <p:grpSp>
        <p:nvGrpSpPr>
          <p:cNvPr id="100" name="Group 99">
            <a:extLst>
              <a:ext uri="{FF2B5EF4-FFF2-40B4-BE49-F238E27FC236}">
                <a16:creationId xmlns:a16="http://schemas.microsoft.com/office/drawing/2014/main" id="{4BC95BFF-F267-4EC4-96F8-6117D0FFB8B9}"/>
              </a:ext>
            </a:extLst>
          </p:cNvPr>
          <p:cNvGrpSpPr/>
          <p:nvPr/>
        </p:nvGrpSpPr>
        <p:grpSpPr>
          <a:xfrm>
            <a:off x="8180839" y="1712621"/>
            <a:ext cx="3679201" cy="2270904"/>
            <a:chOff x="340538" y="1413856"/>
            <a:chExt cx="3679201" cy="2270904"/>
          </a:xfrm>
        </p:grpSpPr>
        <p:sp>
          <p:nvSpPr>
            <p:cNvPr id="111" name="Rectangle 110">
              <a:extLst>
                <a:ext uri="{FF2B5EF4-FFF2-40B4-BE49-F238E27FC236}">
                  <a16:creationId xmlns:a16="http://schemas.microsoft.com/office/drawing/2014/main" id="{99C97480-2C85-4802-AEFB-81CC556DC015}"/>
                </a:ext>
              </a:extLst>
            </p:cNvPr>
            <p:cNvSpPr/>
            <p:nvPr/>
          </p:nvSpPr>
          <p:spPr>
            <a:xfrm>
              <a:off x="340538" y="1413856"/>
              <a:ext cx="3679201" cy="2270904"/>
            </a:xfrm>
            <a:prstGeom prst="rect">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dobe Clean SemiLight" panose="020B0403020404020204" pitchFamily="34" charset="0"/>
              </a:endParaRPr>
            </a:p>
          </p:txBody>
        </p:sp>
        <p:grpSp>
          <p:nvGrpSpPr>
            <p:cNvPr id="113" name="Group 112">
              <a:extLst>
                <a:ext uri="{FF2B5EF4-FFF2-40B4-BE49-F238E27FC236}">
                  <a16:creationId xmlns:a16="http://schemas.microsoft.com/office/drawing/2014/main" id="{40456372-6B66-42E1-82DD-C2DE2072C1A9}"/>
                </a:ext>
              </a:extLst>
            </p:cNvPr>
            <p:cNvGrpSpPr/>
            <p:nvPr/>
          </p:nvGrpSpPr>
          <p:grpSpPr>
            <a:xfrm>
              <a:off x="444487" y="1515316"/>
              <a:ext cx="3471302" cy="403039"/>
              <a:chOff x="4000500" y="1895754"/>
              <a:chExt cx="1000125" cy="2664807"/>
            </a:xfrm>
          </p:grpSpPr>
          <p:sp>
            <p:nvSpPr>
              <p:cNvPr id="117" name="Rectangle: Rounded Corners 116">
                <a:extLst>
                  <a:ext uri="{FF2B5EF4-FFF2-40B4-BE49-F238E27FC236}">
                    <a16:creationId xmlns:a16="http://schemas.microsoft.com/office/drawing/2014/main" id="{66FA479E-8666-4E18-9D69-08CAD8257ED0}"/>
                  </a:ext>
                </a:extLst>
              </p:cNvPr>
              <p:cNvSpPr/>
              <p:nvPr/>
            </p:nvSpPr>
            <p:spPr>
              <a:xfrm>
                <a:off x="4000500" y="1895754"/>
                <a:ext cx="1000125" cy="2664807"/>
              </a:xfrm>
              <a:prstGeom prst="roundRect">
                <a:avLst>
                  <a:gd name="adj" fmla="val 50000"/>
                </a:avLst>
              </a:prstGeom>
              <a:solidFill>
                <a:srgbClr val="94ABB3"/>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Adobe Clean ExtraBold"/>
                  <a:ea typeface="+mn-ea"/>
                  <a:cs typeface="+mn-cs"/>
                </a:endParaRPr>
              </a:p>
            </p:txBody>
          </p:sp>
          <p:sp>
            <p:nvSpPr>
              <p:cNvPr id="118" name="Rectangle: Rounded Corners 117">
                <a:extLst>
                  <a:ext uri="{FF2B5EF4-FFF2-40B4-BE49-F238E27FC236}">
                    <a16:creationId xmlns:a16="http://schemas.microsoft.com/office/drawing/2014/main" id="{3DDB6489-A6EF-4F60-978F-4866AA06314D}"/>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600" kern="0">
                    <a:solidFill>
                      <a:srgbClr val="FFFFFF"/>
                    </a:solidFill>
                    <a:latin typeface="Adobe Clean ExtraBold"/>
                  </a:rPr>
                  <a:t>Customer Journey Analytics</a:t>
                </a:r>
              </a:p>
            </p:txBody>
          </p:sp>
        </p:grpSp>
        <p:sp>
          <p:nvSpPr>
            <p:cNvPr id="116" name="TextBox 115">
              <a:extLst>
                <a:ext uri="{FF2B5EF4-FFF2-40B4-BE49-F238E27FC236}">
                  <a16:creationId xmlns:a16="http://schemas.microsoft.com/office/drawing/2014/main" id="{725886AD-1AB2-4BE0-9607-06399DD76547}"/>
                </a:ext>
              </a:extLst>
            </p:cNvPr>
            <p:cNvSpPr txBox="1"/>
            <p:nvPr/>
          </p:nvSpPr>
          <p:spPr>
            <a:xfrm>
              <a:off x="486414" y="2600219"/>
              <a:ext cx="338744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1400"/>
                <a:t>可讓企業情報和資料科學團隊使用功能強大的分析工作組拼湊和分析跨頻道資料。</a:t>
              </a:r>
            </a:p>
          </p:txBody>
        </p:sp>
      </p:grpSp>
      <p:pic>
        <p:nvPicPr>
          <p:cNvPr id="6" name="Graphic 5">
            <a:extLst>
              <a:ext uri="{FF2B5EF4-FFF2-40B4-BE49-F238E27FC236}">
                <a16:creationId xmlns:a16="http://schemas.microsoft.com/office/drawing/2014/main" id="{618AFFD8-2E64-4BDF-8CF7-C1154146B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9139" y="2407013"/>
            <a:ext cx="333252" cy="439894"/>
          </a:xfrm>
          <a:prstGeom prst="rect">
            <a:avLst/>
          </a:prstGeom>
        </p:spPr>
      </p:pic>
      <p:pic>
        <p:nvPicPr>
          <p:cNvPr id="8" name="Graphic 7">
            <a:extLst>
              <a:ext uri="{FF2B5EF4-FFF2-40B4-BE49-F238E27FC236}">
                <a16:creationId xmlns:a16="http://schemas.microsoft.com/office/drawing/2014/main" id="{A7A39A69-6092-474A-8227-BFF974142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149" y="2525921"/>
            <a:ext cx="423702" cy="320986"/>
          </a:xfrm>
          <a:prstGeom prst="rect">
            <a:avLst/>
          </a:prstGeom>
        </p:spPr>
      </p:pic>
      <p:pic>
        <p:nvPicPr>
          <p:cNvPr id="10" name="Graphic 9">
            <a:extLst>
              <a:ext uri="{FF2B5EF4-FFF2-40B4-BE49-F238E27FC236}">
                <a16:creationId xmlns:a16="http://schemas.microsoft.com/office/drawing/2014/main" id="{0DD4315A-721D-4498-B780-422F4CA57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784" y="2546822"/>
            <a:ext cx="413310" cy="323946"/>
          </a:xfrm>
          <a:prstGeom prst="rect">
            <a:avLst/>
          </a:prstGeom>
        </p:spPr>
      </p:pic>
      <p:grpSp>
        <p:nvGrpSpPr>
          <p:cNvPr id="74" name="Group 73">
            <a:extLst>
              <a:ext uri="{FF2B5EF4-FFF2-40B4-BE49-F238E27FC236}">
                <a16:creationId xmlns:a16="http://schemas.microsoft.com/office/drawing/2014/main" id="{C9FE1054-E9D3-48A3-B88C-B2FD8A5A685E}"/>
              </a:ext>
            </a:extLst>
          </p:cNvPr>
          <p:cNvGrpSpPr/>
          <p:nvPr/>
        </p:nvGrpSpPr>
        <p:grpSpPr>
          <a:xfrm>
            <a:off x="340538" y="4213249"/>
            <a:ext cx="2448000" cy="403039"/>
            <a:chOff x="4000500" y="1895754"/>
            <a:chExt cx="1000125" cy="2664807"/>
          </a:xfrm>
        </p:grpSpPr>
        <p:sp>
          <p:nvSpPr>
            <p:cNvPr id="75" name="Rectangle: Rounded Corners 74">
              <a:extLst>
                <a:ext uri="{FF2B5EF4-FFF2-40B4-BE49-F238E27FC236}">
                  <a16:creationId xmlns:a16="http://schemas.microsoft.com/office/drawing/2014/main" id="{7E637E9E-5073-41E5-9195-0F5BC4542CD7}"/>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6" name="Rectangle: Rounded Corners 75">
              <a:extLst>
                <a:ext uri="{FF2B5EF4-FFF2-40B4-BE49-F238E27FC236}">
                  <a16:creationId xmlns:a16="http://schemas.microsoft.com/office/drawing/2014/main" id="{EF72E693-06D4-4258-9167-1957C0742C26}"/>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8">
                    <a:extLst>
                      <a:ext uri="{A12FA001-AC4F-418D-AE19-62706E023703}">
                        <ahyp:hlinkClr xmlns:ahyp="http://schemas.microsoft.com/office/drawing/2018/hyperlinkcolor" val="tx"/>
                      </a:ext>
                    </a:extLst>
                  </a:hlinkClick>
                </a:rPr>
                <a:t>實作指南</a:t>
              </a:r>
              <a:endParaRPr lang="en-US" sz="1400">
                <a:solidFill>
                  <a:schemeClr val="bg1"/>
                </a:solidFill>
                <a:latin typeface="+mj-lt"/>
              </a:endParaRPr>
            </a:p>
          </p:txBody>
        </p:sp>
      </p:grpSp>
      <p:grpSp>
        <p:nvGrpSpPr>
          <p:cNvPr id="77" name="Group 76">
            <a:extLst>
              <a:ext uri="{FF2B5EF4-FFF2-40B4-BE49-F238E27FC236}">
                <a16:creationId xmlns:a16="http://schemas.microsoft.com/office/drawing/2014/main" id="{D5180A60-43B0-4043-B6A3-950511D0FA16}"/>
              </a:ext>
            </a:extLst>
          </p:cNvPr>
          <p:cNvGrpSpPr/>
          <p:nvPr/>
        </p:nvGrpSpPr>
        <p:grpSpPr>
          <a:xfrm>
            <a:off x="2916214" y="4213249"/>
            <a:ext cx="2448000" cy="403039"/>
            <a:chOff x="4000500" y="1895754"/>
            <a:chExt cx="1000125" cy="2664807"/>
          </a:xfrm>
        </p:grpSpPr>
        <p:sp>
          <p:nvSpPr>
            <p:cNvPr id="78" name="Rectangle: Rounded Corners 77">
              <a:extLst>
                <a:ext uri="{FF2B5EF4-FFF2-40B4-BE49-F238E27FC236}">
                  <a16:creationId xmlns:a16="http://schemas.microsoft.com/office/drawing/2014/main" id="{8F74CDAD-CA08-4150-BCCF-A25083DA184F}"/>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79" name="Rectangle: Rounded Corners 78">
              <a:extLst>
                <a:ext uri="{FF2B5EF4-FFF2-40B4-BE49-F238E27FC236}">
                  <a16:creationId xmlns:a16="http://schemas.microsoft.com/office/drawing/2014/main" id="{0546B760-843F-4284-BE01-E52B8BA7ECB1}"/>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9">
                    <a:extLst>
                      <a:ext uri="{A12FA001-AC4F-418D-AE19-62706E023703}">
                        <ahyp:hlinkClr xmlns:ahyp="http://schemas.microsoft.com/office/drawing/2018/hyperlinkcolor" val="tx"/>
                      </a:ext>
                    </a:extLst>
                  </a:hlinkClick>
                </a:rPr>
                <a:t>Analytics 社群</a:t>
              </a:r>
              <a:endParaRPr lang="en-US" sz="1400">
                <a:solidFill>
                  <a:schemeClr val="bg1"/>
                </a:solidFill>
                <a:latin typeface="+mj-lt"/>
              </a:endParaRPr>
            </a:p>
          </p:txBody>
        </p:sp>
      </p:grpSp>
      <p:grpSp>
        <p:nvGrpSpPr>
          <p:cNvPr id="80" name="Group 79">
            <a:extLst>
              <a:ext uri="{FF2B5EF4-FFF2-40B4-BE49-F238E27FC236}">
                <a16:creationId xmlns:a16="http://schemas.microsoft.com/office/drawing/2014/main" id="{1BBA7251-AFDC-49BE-ADD0-7B582F6F7947}"/>
              </a:ext>
            </a:extLst>
          </p:cNvPr>
          <p:cNvGrpSpPr/>
          <p:nvPr/>
        </p:nvGrpSpPr>
        <p:grpSpPr>
          <a:xfrm>
            <a:off x="5491889" y="4213249"/>
            <a:ext cx="2448000" cy="403039"/>
            <a:chOff x="4000500" y="1895754"/>
            <a:chExt cx="1000125" cy="2664807"/>
          </a:xfrm>
        </p:grpSpPr>
        <p:sp>
          <p:nvSpPr>
            <p:cNvPr id="81" name="Rectangle: Rounded Corners 80">
              <a:extLst>
                <a:ext uri="{FF2B5EF4-FFF2-40B4-BE49-F238E27FC236}">
                  <a16:creationId xmlns:a16="http://schemas.microsoft.com/office/drawing/2014/main" id="{EB457796-D8C1-43FB-90D9-4B76181B4C82}"/>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rgbClr val="FFFFFF"/>
                </a:solidFill>
                <a:latin typeface="+mj-lt"/>
              </a:endParaRPr>
            </a:p>
          </p:txBody>
        </p:sp>
        <p:sp>
          <p:nvSpPr>
            <p:cNvPr id="82" name="Rectangle: Rounded Corners 81">
              <a:extLst>
                <a:ext uri="{FF2B5EF4-FFF2-40B4-BE49-F238E27FC236}">
                  <a16:creationId xmlns:a16="http://schemas.microsoft.com/office/drawing/2014/main" id="{24798068-28D5-43F9-88AC-CB2BA02A7C62}"/>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lIns="91440" tIns="45720" rIns="91440" bIns="45720" rtlCol="0" anchor="ctr"/>
            <a:lstStyle/>
            <a:p>
              <a:pPr algn="ctr"/>
              <a:r>
                <a:rPr lang="zh-TW" sz="1400">
                  <a:solidFill>
                    <a:srgbClr val="FFFFFF"/>
                  </a:solidFill>
                  <a:latin typeface="+mj-lt"/>
                  <a:hlinkClick r:id="rId10">
                    <a:extLst>
                      <a:ext uri="{A12FA001-AC4F-418D-AE19-62706E023703}">
                        <ahyp:hlinkClr xmlns:ahyp="http://schemas.microsoft.com/office/drawing/2018/hyperlinkcolor" val="tx"/>
                      </a:ext>
                    </a:extLst>
                  </a:hlinkClick>
                </a:rPr>
                <a:t>學習與支援</a:t>
              </a:r>
              <a:endParaRPr lang="en-US" sz="1400">
                <a:solidFill>
                  <a:srgbClr val="FFFFFF"/>
                </a:solidFill>
                <a:latin typeface="+mj-lt"/>
              </a:endParaRPr>
            </a:p>
          </p:txBody>
        </p:sp>
      </p:grpSp>
      <p:grpSp>
        <p:nvGrpSpPr>
          <p:cNvPr id="83" name="Group 82">
            <a:extLst>
              <a:ext uri="{FF2B5EF4-FFF2-40B4-BE49-F238E27FC236}">
                <a16:creationId xmlns:a16="http://schemas.microsoft.com/office/drawing/2014/main" id="{7BA53A62-96E5-4663-AE4D-9CC8F2B7447C}"/>
              </a:ext>
            </a:extLst>
          </p:cNvPr>
          <p:cNvGrpSpPr/>
          <p:nvPr/>
        </p:nvGrpSpPr>
        <p:grpSpPr>
          <a:xfrm>
            <a:off x="340538" y="4774564"/>
            <a:ext cx="2448000" cy="403039"/>
            <a:chOff x="4000500" y="1895754"/>
            <a:chExt cx="1000125" cy="2664807"/>
          </a:xfrm>
        </p:grpSpPr>
        <p:sp>
          <p:nvSpPr>
            <p:cNvPr id="84" name="Rectangle: Rounded Corners 83">
              <a:extLst>
                <a:ext uri="{FF2B5EF4-FFF2-40B4-BE49-F238E27FC236}">
                  <a16:creationId xmlns:a16="http://schemas.microsoft.com/office/drawing/2014/main" id="{B7F7C66A-41EC-47C0-99B7-932078256AA1}"/>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5" name="Rectangle: Rounded Corners 84">
              <a:extLst>
                <a:ext uri="{FF2B5EF4-FFF2-40B4-BE49-F238E27FC236}">
                  <a16:creationId xmlns:a16="http://schemas.microsoft.com/office/drawing/2014/main" id="{6A956AFC-08DD-49B4-ACCC-AEC281BFC69B}"/>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11">
                    <a:extLst>
                      <a:ext uri="{A12FA001-AC4F-418D-AE19-62706E023703}">
                        <ahyp:hlinkClr xmlns:ahyp="http://schemas.microsoft.com/office/drawing/2018/hyperlinkcolor" val="tx"/>
                      </a:ext>
                    </a:extLst>
                  </a:hlinkClick>
                </a:rPr>
                <a:t>Analytics Exchange</a:t>
              </a:r>
              <a:endParaRPr lang="en-US" sz="1400">
                <a:solidFill>
                  <a:schemeClr val="bg1"/>
                </a:solidFill>
                <a:latin typeface="+mj-lt"/>
              </a:endParaRPr>
            </a:p>
          </p:txBody>
        </p:sp>
      </p:grpSp>
      <p:grpSp>
        <p:nvGrpSpPr>
          <p:cNvPr id="86" name="Group 85">
            <a:extLst>
              <a:ext uri="{FF2B5EF4-FFF2-40B4-BE49-F238E27FC236}">
                <a16:creationId xmlns:a16="http://schemas.microsoft.com/office/drawing/2014/main" id="{30600E06-6790-46F4-92BF-CB3B06559657}"/>
              </a:ext>
            </a:extLst>
          </p:cNvPr>
          <p:cNvGrpSpPr/>
          <p:nvPr/>
        </p:nvGrpSpPr>
        <p:grpSpPr>
          <a:xfrm>
            <a:off x="2916214" y="4774564"/>
            <a:ext cx="2448000" cy="403039"/>
            <a:chOff x="4000500" y="1895754"/>
            <a:chExt cx="1000125" cy="2664807"/>
          </a:xfrm>
        </p:grpSpPr>
        <p:sp>
          <p:nvSpPr>
            <p:cNvPr id="87" name="Rectangle: Rounded Corners 86">
              <a:extLst>
                <a:ext uri="{FF2B5EF4-FFF2-40B4-BE49-F238E27FC236}">
                  <a16:creationId xmlns:a16="http://schemas.microsoft.com/office/drawing/2014/main" id="{383B5A27-43E1-43C4-A65D-6645506F225D}"/>
                </a:ext>
              </a:extLst>
            </p:cNvPr>
            <p:cNvSpPr/>
            <p:nvPr/>
          </p:nvSpPr>
          <p:spPr>
            <a:xfrm>
              <a:off x="4000500" y="1895754"/>
              <a:ext cx="1000125" cy="2664807"/>
            </a:xfrm>
            <a:prstGeom prst="roundRect">
              <a:avLst>
                <a:gd name="adj" fmla="val 50000"/>
              </a:avLst>
            </a:prstGeom>
            <a:solidFill>
              <a:srgbClr val="308FFF"/>
            </a:solidFill>
            <a:ln w="25400" cap="flat" cmpd="sng" algn="ctr">
              <a:noFill/>
              <a:prstDash val="solid"/>
            </a:ln>
            <a:effectLst>
              <a:outerShdw blurRad="50800" dist="38100" dir="2700000" algn="tl" rotWithShape="0">
                <a:prstClr val="black">
                  <a:alpha val="10000"/>
                </a:prst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lang="en-GB" sz="1400">
                <a:solidFill>
                  <a:schemeClr val="bg1"/>
                </a:solidFill>
                <a:latin typeface="+mj-lt"/>
              </a:endParaRPr>
            </a:p>
          </p:txBody>
        </p:sp>
        <p:sp>
          <p:nvSpPr>
            <p:cNvPr id="88" name="Rectangle: Rounded Corners 87">
              <a:hlinkClick r:id="rId12"/>
              <a:extLst>
                <a:ext uri="{FF2B5EF4-FFF2-40B4-BE49-F238E27FC236}">
                  <a16:creationId xmlns:a16="http://schemas.microsoft.com/office/drawing/2014/main" id="{070959A6-FB86-476D-99CA-F08C28C39067}"/>
                </a:ext>
              </a:extLst>
            </p:cNvPr>
            <p:cNvSpPr/>
            <p:nvPr/>
          </p:nvSpPr>
          <p:spPr>
            <a:xfrm>
              <a:off x="4000500" y="1895754"/>
              <a:ext cx="1000125" cy="2664807"/>
            </a:xfrm>
            <a:prstGeom prst="roundRect">
              <a:avLst>
                <a:gd name="adj" fmla="val 50000"/>
              </a:avLst>
            </a:prstGeom>
            <a:solidFill>
              <a:srgbClr val="F4F6F8">
                <a:alpha val="10000"/>
              </a:srgbClr>
            </a:solidFill>
            <a:ln w="25400" cap="flat" cmpd="sng" algn="ctr">
              <a:noFill/>
              <a:prstDash val="solid"/>
            </a:ln>
            <a:effectLst>
              <a:outerShdw blurRad="50800" dist="38100" dir="2700000" algn="tl" rotWithShape="0">
                <a:prstClr val="black">
                  <a:alpha val="10000"/>
                </a:prstClr>
              </a:outerShdw>
            </a:effectLst>
            <a:scene3d>
              <a:camera prst="orthographicFront"/>
              <a:lightRig rig="threePt" dir="t"/>
            </a:scene3d>
            <a:sp3d>
              <a:bevelT w="152400" h="50800" prst="softRound"/>
            </a:sp3d>
          </p:spPr>
          <p:txBody>
            <a:bodyPr rtlCol="0" anchor="ctr"/>
            <a:lstStyle/>
            <a:p>
              <a:pPr algn="ctr"/>
              <a:r>
                <a:rPr lang="zh-TW" sz="1400">
                  <a:solidFill>
                    <a:schemeClr val="bg1"/>
                  </a:solidFill>
                  <a:latin typeface="+mj-lt"/>
                  <a:hlinkClick r:id="rId12">
                    <a:extLst>
                      <a:ext uri="{A12FA001-AC4F-418D-AE19-62706E023703}">
                        <ahyp:hlinkClr xmlns:ahyp="http://schemas.microsoft.com/office/drawing/2018/hyperlinkcolor" val="tx"/>
                      </a:ext>
                    </a:extLst>
                  </a:hlinkClick>
                </a:rPr>
                <a:t>Analytics 文件</a:t>
              </a:r>
              <a:endParaRPr lang="en-US" sz="1400">
                <a:solidFill>
                  <a:schemeClr val="bg1"/>
                </a:solidFill>
                <a:latin typeface="+mj-lt"/>
              </a:endParaRPr>
            </a:p>
          </p:txBody>
        </p:sp>
      </p:grpSp>
    </p:spTree>
    <p:extLst>
      <p:ext uri="{BB962C8B-B14F-4D97-AF65-F5344CB8AC3E}">
        <p14:creationId xmlns:p14="http://schemas.microsoft.com/office/powerpoint/2010/main" val="896650602"/>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3FBD3C84D7D04D8B5F522733F3DD38" ma:contentTypeVersion="21" ma:contentTypeDescription="Create a new document." ma:contentTypeScope="" ma:versionID="6c5fa67fb5bd67a31823bf861302f5e8">
  <xsd:schema xmlns:xsd="http://www.w3.org/2001/XMLSchema" xmlns:xs="http://www.w3.org/2001/XMLSchema" xmlns:p="http://schemas.microsoft.com/office/2006/metadata/properties" xmlns:ns2="dede46a2-8e9c-40ab-9dcb-283b8bce6a4e" xmlns:ns3="c3f88421-607e-4929-8398-287c7dfbf99a" targetNamespace="http://schemas.microsoft.com/office/2006/metadata/properties" ma:root="true" ma:fieldsID="0db97174b64513533af93f87cb8c7b21" ns2:_="" ns3:_="">
    <xsd:import namespace="dede46a2-8e9c-40ab-9dcb-283b8bce6a4e"/>
    <xsd:import namespace="c3f88421-607e-4929-8398-287c7dfbf9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Status" minOccurs="0"/>
                <xsd:element ref="ns2:Description" minOccurs="0"/>
                <xsd:element ref="ns2:MediaServiceLocation" minOccurs="0"/>
                <xsd:element ref="ns2:Order0" minOccurs="0"/>
                <xsd:element ref="ns2:hyperlink"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de46a2-8e9c-40ab-9dcb-283b8bce6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tatus" ma:index="19" nillable="true" ma:displayName="Status" ma:format="Dropdown" ma:internalName="Status">
      <xsd:simpleType>
        <xsd:restriction base="dms:Choice">
          <xsd:enumeration value="Progress"/>
          <xsd:enumeration value="Under Review"/>
          <xsd:enumeration value="Approved"/>
        </xsd:restriction>
      </xsd:simpleType>
    </xsd:element>
    <xsd:element name="Description" ma:index="20" nillable="true" ma:displayName="Description" ma:description="Enablement Summary"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Order0" ma:index="22" nillable="true" ma:displayName="Order" ma:format="Dropdown" ma:indexed="true" ma:internalName="Order0" ma:percentage="FALSE">
      <xsd:simpleType>
        <xsd:restriction base="dms:Number"/>
      </xsd:simple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4" nillable="true" ma:displayName="Length (seconds)" ma:internalName="MediaLengthInSeconds" ma:readOnly="true">
      <xsd:simpleType>
        <xsd:restriction base="dms:Unknow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f88421-607e-4929-8398-287c7dfbf9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yperlink xmlns="dede46a2-8e9c-40ab-9dcb-283b8bce6a4e">
      <Url xsi:nil="true"/>
      <Description xsi:nil="true"/>
    </hyperlink>
    <Status xmlns="dede46a2-8e9c-40ab-9dcb-283b8bce6a4e" xsi:nil="true"/>
    <Description xmlns="dede46a2-8e9c-40ab-9dcb-283b8bce6a4e" xsi:nil="true"/>
    <_Flow_SignoffStatus xmlns="dede46a2-8e9c-40ab-9dcb-283b8bce6a4e" xsi:nil="true"/>
    <Order0 xmlns="dede46a2-8e9c-40ab-9dcb-283b8bce6a4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10857A-CCF0-40D7-92D5-5F7988306AF3}">
  <ds:schemaRefs>
    <ds:schemaRef ds:uri="c3f88421-607e-4929-8398-287c7dfbf99a"/>
    <ds:schemaRef ds:uri="dede46a2-8e9c-40ab-9dcb-283b8bce6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24CAD44-0560-47A6-B1F0-0536825636DF}">
  <ds:schemaRefs>
    <ds:schemaRef ds:uri="http://schemas.microsoft.com/office/2006/metadata/properties"/>
    <ds:schemaRef ds:uri="http://schemas.microsoft.com/office/2006/documentManagement/types"/>
    <ds:schemaRef ds:uri="dede46a2-8e9c-40ab-9dcb-283b8bce6a4e"/>
    <ds:schemaRef ds:uri="http://purl.org/dc/elements/1.1/"/>
    <ds:schemaRef ds:uri="http://schemas.openxmlformats.org/package/2006/metadata/core-properties"/>
    <ds:schemaRef ds:uri="http://schemas.microsoft.com/office/infopath/2007/PartnerControls"/>
    <ds:schemaRef ds:uri="c3f88421-607e-4929-8398-287c7dfbf99a"/>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05F2AE37-6D6A-4068-82E9-F5EF16CBE4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TotalTime>
  <Words>10154</Words>
  <Application>Microsoft Macintosh PowerPoint</Application>
  <PresentationFormat>Widescreen</PresentationFormat>
  <Paragraphs>706</Paragraphs>
  <Slides>33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Adobe Clean</vt:lpstr>
      <vt:lpstr>Adobe Clean ExtraBold</vt:lpstr>
      <vt:lpstr>Adobe Clean Light</vt:lpstr>
      <vt:lpstr>Adobe Clean SemiLight</vt:lpstr>
      <vt:lpstr>Adobe Clean SemiLight (Body)</vt:lpstr>
      <vt:lpstr>adobe-clean-ux</vt:lpstr>
      <vt:lpstr>Arial</vt:lpstr>
      <vt:lpstr>Calibri</vt:lpstr>
      <vt:lpstr>Wingdings</vt:lpstr>
      <vt:lpstr>Adobe Corporate Master 2020</vt:lpstr>
      <vt:lpstr>Adobe Experience Cloud 客戶支援指南</vt:lpstr>
      <vt:lpstr>PowerPoint Presentation</vt:lpstr>
      <vt:lpstr>Adobe Experience Cloud：建立行銷活動、管理您的廣告，以及收集深入業務情報的整合式解決方案組合。進一步了解</vt:lpstr>
      <vt:lpstr>客戶支援指南</vt:lpstr>
      <vt:lpstr>聯絡客戶支援的方式</vt:lpstr>
      <vt:lpstr>誰可以聯絡客戶支援？</vt:lpstr>
      <vt:lpstr>Adobe 客戶支援地區營業時間、語言和電話選項</vt:lpstr>
      <vt:lpstr>Adobe 客戶支援優先順序定義</vt:lpstr>
      <vt:lpstr>Adobe Analytics：領先業界的解決方案，用於收集、組織、分析及報告您客戶所做的每件事。</vt:lpstr>
      <vt:lpstr>Adobe Audience Manager：協助您建置不重複受眾設定檔的資料管理平台，以便於您識別最寶貴的區段並橫跨任何數位頻道間運用。</vt:lpstr>
      <vt:lpstr>Adobe Target：透過易於執行的測試，輕鬆地識別您的最佳內容。因此，您可以提供合適的體驗給合適的客戶。</vt:lpstr>
      <vt:lpstr>Adobe Experience Manager：功能強大的平台，從線上到實體互動都可在客戶歷程內管理並提供連線的數位體驗。</vt:lpstr>
      <vt:lpstr>Adobe Campaign：跨頻道行銷活動管理工具，有助於您提升與個人化橫跨所有媒體的行銷活動。</vt:lpstr>
      <vt:lpstr>Adobe Experience Platform：Platform 可讓組織集中管理並標準化任何系統的客戶資料和內容，並套用資料科學和機器學習，以大幅提升豐富的個人化客戶體驗的設計和提供。</vt:lpstr>
      <vt:lpstr>Adobe Primetime：Multiscreen TV 平台協助電視台、有線網路和服務公者創造迷人、個人化的電視和影片體驗，並藉此創造營收。</vt:lpstr>
      <vt:lpstr>Adobe Marketo Engage：藉由 Marketo Engage 從根本上轉變客戶體驗管理，持續讓客戶投入。</vt:lpstr>
      <vt:lpstr>Adobe Commerce：隨著您成長的端對端商務 — 任何規模，任一處。</vt:lpstr>
      <vt:lpstr>Adobe Workfront：隨處交流、共同作業並執行複雜的工作流程。</vt:lpstr>
      <vt:lpstr>Adobe Ad Cloud：協助您根據自己的預算，預測最佳的搜尋、顯示及動態廣告組合。它也會自動化您的媒體計劃執行。</vt:lpstr>
      <vt:lpstr>建立支援案例 | Adobe Experience Manager、Adobe Experience Platform 和 Adobe Campaign</vt:lpstr>
      <vt:lpstr>建立說明 | Adobe Experience Manager、Adobe Experience Platform 和 Adobe Campaign</vt:lpstr>
      <vt:lpstr>建立支援案例 | Adobe Analytics、Adobe Audience Manager、Adobe Target</vt:lpstr>
      <vt:lpstr>建立支援案例 | Adobe Primetime</vt:lpstr>
      <vt:lpstr>建立支援案例 | Adobe Commerce</vt:lpstr>
      <vt:lpstr>建立支援案例 | Adobe Marketo Engage</vt:lpstr>
      <vt:lpstr>與 Adobe 客戶支援人員互動</vt:lpstr>
      <vt:lpstr>工具和資源</vt:lpstr>
      <vt:lpstr>PowerPoint Presentation</vt:lpstr>
      <vt:lpstr>PowerPoint Presentation</vt:lpstr>
      <vt:lpstr>PowerPoint Presentation</vt:lpstr>
      <vt:lpstr>業務支援</vt:lpstr>
      <vt:lpstr>企業支援</vt:lpstr>
      <vt:lpstr>Elite 支援</vt:lpstr>
    </vt:vector>
  </TitlesOfParts>
  <Company>Adobe,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wgrim@adobe.com</dc:creator>
  <cp:lastModifiedBy>Zabielski, Dawid (Contractor)</cp:lastModifiedBy>
  <cp:revision>14</cp:revision>
  <dcterms:created xsi:type="dcterms:W3CDTF">2020-03-17T17:00:03Z</dcterms:created>
  <dcterms:modified xsi:type="dcterms:W3CDTF">2021-11-19T14:54:02Z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0x0101009A3FBD3C84D7D04D8B5F522733F3DD38</vt:lpwstr>
  </property>
</Properties>
</file>